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49377600" cy="36576000"/>
  <p:notesSz cx="7219950" cy="929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4"/>
    <a:srgbClr val="DFD9BD"/>
    <a:srgbClr val="3C3C32"/>
    <a:srgbClr val="7D120C"/>
    <a:srgbClr val="8EB4DA"/>
    <a:srgbClr val="6699FF"/>
    <a:srgbClr val="0066FF"/>
    <a:srgbClr val="183048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716" autoAdjust="0"/>
    <p:restoredTop sz="99410" autoAdjust="0"/>
  </p:normalViewPr>
  <p:slideViewPr>
    <p:cSldViewPr snapToObjects="1">
      <p:cViewPr varScale="1">
        <p:scale>
          <a:sx n="23" d="100"/>
          <a:sy n="23" d="100"/>
        </p:scale>
        <p:origin x="-1976" y="-144"/>
      </p:cViewPr>
      <p:guideLst>
        <p:guide orient="horz" pos="10608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1980" y="-102"/>
      </p:cViewPr>
      <p:guideLst>
        <p:guide orient="horz" pos="2929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0988" y="0"/>
            <a:ext cx="31289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128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0988" y="8834438"/>
            <a:ext cx="31289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940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6913"/>
            <a:ext cx="47085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2313" y="4419600"/>
            <a:ext cx="5775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940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49377600" cy="4800600"/>
          </a:xfrm>
          <a:prstGeom prst="rect">
            <a:avLst/>
          </a:prstGeom>
          <a:solidFill>
            <a:srgbClr val="DFD9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801"/>
            <a:ext cx="49385621" cy="1752600"/>
            <a:chOff x="0" y="7467600"/>
            <a:chExt cx="49385621" cy="17526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021" y="8343900"/>
              <a:ext cx="49377600" cy="8763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9050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0" y="7467600"/>
              <a:ext cx="49377600" cy="17526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1570"/>
          <a:stretch/>
        </p:blipFill>
        <p:spPr>
          <a:xfrm>
            <a:off x="0" y="0"/>
            <a:ext cx="7227141" cy="815340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553200" y="838201"/>
            <a:ext cx="42824400" cy="3238499"/>
          </a:xfrm>
          <a:prstGeom prst="rect">
            <a:avLst/>
          </a:prstGeom>
        </p:spPr>
        <p:txBody>
          <a:bodyPr anchor="b" anchorCtr="0"/>
          <a:lstStyle>
            <a:lvl1pPr algn="l">
              <a:defRPr sz="16100" b="1" i="0" cap="small" baseline="0">
                <a:solidFill>
                  <a:srgbClr val="7D120C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Poster Title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7772400" y="4076700"/>
            <a:ext cx="416052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cap="small" baseline="0"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772400" y="6400800"/>
            <a:ext cx="41605200" cy="1752600"/>
          </a:xfrm>
          <a:prstGeom prst="rect">
            <a:avLst/>
          </a:prstGeom>
        </p:spPr>
        <p:txBody>
          <a:bodyPr rIns="914400" anchor="ctr" anchorCtr="0"/>
          <a:lstStyle>
            <a:lvl1pPr marL="0" indent="0" algn="r">
              <a:buNone/>
              <a:defRPr sz="5400" cap="all" baseline="0">
                <a:solidFill>
                  <a:srgbClr val="DFD9BD"/>
                </a:solidFill>
              </a:defRPr>
            </a:lvl1pPr>
          </a:lstStyle>
          <a:p>
            <a:pPr lvl="0"/>
            <a:r>
              <a:rPr lang="en-US" dirty="0" smtClean="0"/>
              <a:t>Author Affiliations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1143000" y="9372600"/>
            <a:ext cx="14249400" cy="253746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latin typeface="Georgia" pitchFamily="18" charset="0"/>
              </a:defRPr>
            </a:lvl1pPr>
            <a:lvl2pPr marL="476250" indent="0">
              <a:buNone/>
              <a:defRPr sz="5000">
                <a:solidFill>
                  <a:srgbClr val="3C3C32"/>
                </a:solidFill>
              </a:defRPr>
            </a:lvl2pPr>
            <a:lvl3pPr marL="1371600" indent="-469900">
              <a:defRPr sz="5000">
                <a:solidFill>
                  <a:srgbClr val="3C3C32"/>
                </a:solidFill>
              </a:defRPr>
            </a:lvl3pPr>
            <a:lvl4pPr marL="2082800" indent="-660400">
              <a:defRPr sz="5000">
                <a:solidFill>
                  <a:srgbClr val="3C3C32"/>
                </a:solidFill>
              </a:defRPr>
            </a:lvl4pPr>
          </a:lstStyle>
          <a:p>
            <a:pPr lvl="0"/>
            <a:r>
              <a:rPr lang="en-US" dirty="0" smtClean="0"/>
              <a:t>Section Heading</a:t>
            </a:r>
          </a:p>
          <a:p>
            <a:pPr lvl="1"/>
            <a:r>
              <a:rPr lang="en-US" dirty="0" smtClean="0"/>
              <a:t>Section text</a:t>
            </a:r>
          </a:p>
          <a:p>
            <a:pPr lvl="2"/>
            <a:r>
              <a:rPr lang="en-US" dirty="0" smtClean="0"/>
              <a:t>Bulleted List First Level</a:t>
            </a:r>
          </a:p>
          <a:p>
            <a:pPr lvl="3"/>
            <a:r>
              <a:rPr lang="en-US" dirty="0" smtClean="0"/>
              <a:t>Bulleted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9377600" cy="3657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5">
                <a:srgbClr val="48483C">
                  <a:alpha val="88000"/>
                </a:srgbClr>
              </a:gs>
              <a:gs pos="47000">
                <a:srgbClr val="3C3C32">
                  <a:lumMod val="92000"/>
                  <a:lumOff val="8000"/>
                  <a:alpha val="69000"/>
                </a:srgbClr>
              </a:gs>
              <a:gs pos="90000">
                <a:srgbClr val="3C3C32">
                  <a:lumMod val="97000"/>
                  <a:lumOff val="3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2pPr>
      <a:lvl3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3pPr>
      <a:lvl4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4pPr>
      <a:lvl5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5pPr>
      <a:lvl6pPr marL="4572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6pPr>
      <a:lvl7pPr marL="9144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7pPr>
      <a:lvl8pPr marL="13716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8pPr>
      <a:lvl9pPr marL="18288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9pPr>
    </p:titleStyle>
    <p:bodyStyle>
      <a:lvl1pPr marL="1804988" indent="-180498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10013" indent="-1503363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15038" indent="-120173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21688" indent="-1203325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28338" indent="-1203325" algn="l" defTabSz="481330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855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427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999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571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4" Type="http://schemas.openxmlformats.org/officeDocument/2006/relationships/image" Target="../media/image11.png"/><Relationship Id="rId15" Type="http://schemas.microsoft.com/office/2007/relationships/hdphoto" Target="../media/hdphoto5.wdp"/><Relationship Id="rId16" Type="http://schemas.openxmlformats.org/officeDocument/2006/relationships/image" Target="../media/image12.png"/><Relationship Id="rId17" Type="http://schemas.microsoft.com/office/2007/relationships/hdphoto" Target="../media/hdphoto6.wdp"/><Relationship Id="rId18" Type="http://schemas.openxmlformats.org/officeDocument/2006/relationships/image" Target="../media/image13.png"/><Relationship Id="rId19" Type="http://schemas.microsoft.com/office/2007/relationships/hdphoto" Target="../media/hdphoto7.wdp"/><Relationship Id="rId63" Type="http://schemas.openxmlformats.org/officeDocument/2006/relationships/image" Target="../media/image39.png"/><Relationship Id="rId64" Type="http://schemas.openxmlformats.org/officeDocument/2006/relationships/image" Target="../media/image40.png"/><Relationship Id="rId65" Type="http://schemas.openxmlformats.org/officeDocument/2006/relationships/image" Target="../media/image41.png"/><Relationship Id="rId66" Type="http://schemas.openxmlformats.org/officeDocument/2006/relationships/image" Target="../media/image42.png"/><Relationship Id="rId67" Type="http://schemas.openxmlformats.org/officeDocument/2006/relationships/image" Target="../media/image43.jpeg"/><Relationship Id="rId68" Type="http://schemas.openxmlformats.org/officeDocument/2006/relationships/image" Target="../media/image44.png"/><Relationship Id="rId69" Type="http://schemas.openxmlformats.org/officeDocument/2006/relationships/image" Target="../media/image45.jpeg"/><Relationship Id="rId50" Type="http://schemas.openxmlformats.org/officeDocument/2006/relationships/image" Target="../media/image30.png"/><Relationship Id="rId51" Type="http://schemas.openxmlformats.org/officeDocument/2006/relationships/image" Target="../media/image31.png"/><Relationship Id="rId52" Type="http://schemas.microsoft.com/office/2007/relationships/hdphoto" Target="../media/hdphoto22.wdp"/><Relationship Id="rId53" Type="http://schemas.openxmlformats.org/officeDocument/2006/relationships/image" Target="../media/image32.jpeg"/><Relationship Id="rId54" Type="http://schemas.openxmlformats.org/officeDocument/2006/relationships/image" Target="../media/image33.jpeg"/><Relationship Id="rId55" Type="http://schemas.microsoft.com/office/2007/relationships/hdphoto" Target="../media/hdphoto23.wdp"/><Relationship Id="rId56" Type="http://schemas.openxmlformats.org/officeDocument/2006/relationships/image" Target="../media/image34.png"/><Relationship Id="rId57" Type="http://schemas.openxmlformats.org/officeDocument/2006/relationships/image" Target="../media/image35.jpeg"/><Relationship Id="rId58" Type="http://schemas.microsoft.com/office/2007/relationships/hdphoto" Target="../media/hdphoto24.wdp"/><Relationship Id="rId59" Type="http://schemas.openxmlformats.org/officeDocument/2006/relationships/image" Target="../media/image36.jpeg"/><Relationship Id="rId40" Type="http://schemas.openxmlformats.org/officeDocument/2006/relationships/image" Target="../media/image24.png"/><Relationship Id="rId41" Type="http://schemas.microsoft.com/office/2007/relationships/hdphoto" Target="../media/hdphoto18.wdp"/><Relationship Id="rId42" Type="http://schemas.openxmlformats.org/officeDocument/2006/relationships/image" Target="../media/image25.png"/><Relationship Id="rId43" Type="http://schemas.microsoft.com/office/2007/relationships/hdphoto" Target="../media/hdphoto19.wdp"/><Relationship Id="rId44" Type="http://schemas.openxmlformats.org/officeDocument/2006/relationships/image" Target="../media/image26.png"/><Relationship Id="rId45" Type="http://schemas.microsoft.com/office/2007/relationships/hdphoto" Target="../media/hdphoto20.wdp"/><Relationship Id="rId46" Type="http://schemas.openxmlformats.org/officeDocument/2006/relationships/image" Target="../media/image27.jpeg"/><Relationship Id="rId47" Type="http://schemas.microsoft.com/office/2007/relationships/hdphoto" Target="../media/hdphoto21.wdp"/><Relationship Id="rId48" Type="http://schemas.openxmlformats.org/officeDocument/2006/relationships/image" Target="../media/image28.png"/><Relationship Id="rId4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microsoft.com/office/2007/relationships/hdphoto" Target="../media/hdphoto1.wdp"/><Relationship Id="rId8" Type="http://schemas.openxmlformats.org/officeDocument/2006/relationships/image" Target="../media/image8.png"/><Relationship Id="rId9" Type="http://schemas.microsoft.com/office/2007/relationships/hdphoto" Target="../media/hdphoto2.wdp"/><Relationship Id="rId30" Type="http://schemas.openxmlformats.org/officeDocument/2006/relationships/image" Target="../media/image19.png"/><Relationship Id="rId31" Type="http://schemas.microsoft.com/office/2007/relationships/hdphoto" Target="../media/hdphoto13.wdp"/><Relationship Id="rId32" Type="http://schemas.openxmlformats.org/officeDocument/2006/relationships/image" Target="../media/image20.png"/><Relationship Id="rId33" Type="http://schemas.microsoft.com/office/2007/relationships/hdphoto" Target="../media/hdphoto14.wdp"/><Relationship Id="rId34" Type="http://schemas.openxmlformats.org/officeDocument/2006/relationships/image" Target="../media/image21.png"/><Relationship Id="rId35" Type="http://schemas.microsoft.com/office/2007/relationships/hdphoto" Target="../media/hdphoto15.wdp"/><Relationship Id="rId36" Type="http://schemas.openxmlformats.org/officeDocument/2006/relationships/image" Target="../media/image22.png"/><Relationship Id="rId37" Type="http://schemas.microsoft.com/office/2007/relationships/hdphoto" Target="../media/hdphoto16.wdp"/><Relationship Id="rId38" Type="http://schemas.openxmlformats.org/officeDocument/2006/relationships/image" Target="../media/image23.png"/><Relationship Id="rId39" Type="http://schemas.microsoft.com/office/2007/relationships/hdphoto" Target="../media/hdphoto17.wdp"/><Relationship Id="rId70" Type="http://schemas.openxmlformats.org/officeDocument/2006/relationships/image" Target="../media/image46.png"/><Relationship Id="rId71" Type="http://schemas.openxmlformats.org/officeDocument/2006/relationships/image" Target="../media/image47.png"/><Relationship Id="rId72" Type="http://schemas.openxmlformats.org/officeDocument/2006/relationships/image" Target="../media/image48.png"/><Relationship Id="rId20" Type="http://schemas.openxmlformats.org/officeDocument/2006/relationships/image" Target="../media/image14.png"/><Relationship Id="rId21" Type="http://schemas.microsoft.com/office/2007/relationships/hdphoto" Target="../media/hdphoto8.wdp"/><Relationship Id="rId22" Type="http://schemas.openxmlformats.org/officeDocument/2006/relationships/image" Target="../media/image15.png"/><Relationship Id="rId23" Type="http://schemas.microsoft.com/office/2007/relationships/hdphoto" Target="../media/hdphoto9.wdp"/><Relationship Id="rId24" Type="http://schemas.openxmlformats.org/officeDocument/2006/relationships/image" Target="../media/image16.png"/><Relationship Id="rId25" Type="http://schemas.microsoft.com/office/2007/relationships/hdphoto" Target="../media/hdphoto10.wdp"/><Relationship Id="rId26" Type="http://schemas.openxmlformats.org/officeDocument/2006/relationships/image" Target="../media/image17.png"/><Relationship Id="rId27" Type="http://schemas.microsoft.com/office/2007/relationships/hdphoto" Target="../media/hdphoto11.wdp"/><Relationship Id="rId28" Type="http://schemas.openxmlformats.org/officeDocument/2006/relationships/image" Target="../media/image18.png"/><Relationship Id="rId29" Type="http://schemas.microsoft.com/office/2007/relationships/hdphoto" Target="../media/hdphoto12.wdp"/><Relationship Id="rId73" Type="http://schemas.openxmlformats.org/officeDocument/2006/relationships/image" Target="../media/image49.png"/><Relationship Id="rId74" Type="http://schemas.openxmlformats.org/officeDocument/2006/relationships/image" Target="../media/image50.png"/><Relationship Id="rId75" Type="http://schemas.openxmlformats.org/officeDocument/2006/relationships/image" Target="../media/image51.png"/><Relationship Id="rId60" Type="http://schemas.microsoft.com/office/2007/relationships/hdphoto" Target="../media/hdphoto25.wdp"/><Relationship Id="rId61" Type="http://schemas.openxmlformats.org/officeDocument/2006/relationships/image" Target="../media/image37.png"/><Relationship Id="rId62" Type="http://schemas.openxmlformats.org/officeDocument/2006/relationships/image" Target="../media/image38.png"/><Relationship Id="rId10" Type="http://schemas.openxmlformats.org/officeDocument/2006/relationships/image" Target="../media/image9.png"/><Relationship Id="rId11" Type="http://schemas.microsoft.com/office/2007/relationships/hdphoto" Target="../media/hdphoto3.wdp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62000" y="8991600"/>
            <a:ext cx="9220200" cy="262128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10591800"/>
            <a:ext cx="92202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16444" y="11353800"/>
            <a:ext cx="84852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808080">
                    <a:lumMod val="75000"/>
                  </a:srgbClr>
                </a:solidFill>
              </a:rPr>
              <a:t>Letter recognition </a:t>
            </a:r>
          </a:p>
          <a:p>
            <a:r>
              <a:rPr lang="en-US" sz="5400" dirty="0" smtClean="0">
                <a:solidFill>
                  <a:srgbClr val="808080">
                    <a:lumMod val="75000"/>
                  </a:srgbClr>
                </a:solidFill>
              </a:rPr>
              <a:t>is facilitated by:</a:t>
            </a:r>
          </a:p>
          <a:p>
            <a:r>
              <a:rPr lang="is-IS" sz="5400" dirty="0" smtClean="0">
                <a:solidFill>
                  <a:srgbClr val="808080">
                    <a:lumMod val="75000"/>
                  </a:srgbClr>
                </a:solidFill>
              </a:rPr>
              <a:t>… p</a:t>
            </a:r>
            <a:r>
              <a:rPr lang="en-US" sz="5400" dirty="0" err="1" smtClean="0">
                <a:solidFill>
                  <a:srgbClr val="808080">
                    <a:lumMod val="75000"/>
                  </a:srgbClr>
                </a:solidFill>
              </a:rPr>
              <a:t>ractice</a:t>
            </a:r>
            <a:r>
              <a:rPr lang="en-US" sz="5400" dirty="0" smtClean="0">
                <a:solidFill>
                  <a:srgbClr val="808080">
                    <a:lumMod val="75000"/>
                  </a:srgbClr>
                </a:solidFill>
              </a:rPr>
              <a:t> printing letters.</a:t>
            </a:r>
            <a:r>
              <a:rPr lang="en-US" sz="5400" baseline="30000" dirty="0" smtClean="0">
                <a:solidFill>
                  <a:srgbClr val="808080">
                    <a:lumMod val="75000"/>
                  </a:srgbClr>
                </a:solidFill>
              </a:rPr>
              <a:t>1</a:t>
            </a:r>
            <a:endParaRPr lang="en-US" sz="5400" dirty="0" smtClean="0">
              <a:solidFill>
                <a:srgbClr val="808080">
                  <a:lumMod val="75000"/>
                </a:srgbClr>
              </a:solidFill>
            </a:endParaRPr>
          </a:p>
          <a:p>
            <a:r>
              <a:rPr lang="is-IS" sz="5400" dirty="0" smtClean="0">
                <a:solidFill>
                  <a:srgbClr val="808080">
                    <a:lumMod val="75000"/>
                  </a:srgbClr>
                </a:solidFill>
              </a:rPr>
              <a:t>… studying variable fonts.</a:t>
            </a:r>
            <a:r>
              <a:rPr lang="is-IS" sz="5400" baseline="30000" dirty="0" smtClean="0">
                <a:solidFill>
                  <a:srgbClr val="808080">
                    <a:lumMod val="75000"/>
                  </a:srgbClr>
                </a:solidFill>
              </a:rPr>
              <a:t>2</a:t>
            </a:r>
            <a:r>
              <a:rPr lang="en-US" sz="540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</a:p>
          <a:p>
            <a:endParaRPr lang="en-US" sz="5400" dirty="0" smtClean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17" name="Content Placeholder 83"/>
          <p:cNvSpPr txBox="1">
            <a:spLocks/>
          </p:cNvSpPr>
          <p:nvPr/>
        </p:nvSpPr>
        <p:spPr>
          <a:xfrm>
            <a:off x="6399440" y="16595353"/>
            <a:ext cx="5486400" cy="2060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AD0101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letter perception</a:t>
            </a:r>
          </a:p>
          <a:p>
            <a:pPr fontAlgn="auto">
              <a:spcAft>
                <a:spcPts val="0"/>
              </a:spcAft>
              <a:buClr>
                <a:srgbClr val="0000FF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letter writing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1742378" y="26814458"/>
            <a:ext cx="5801422" cy="4421956"/>
            <a:chOff x="4478406" y="19149934"/>
            <a:chExt cx="4337700" cy="3341456"/>
          </a:xfrm>
        </p:grpSpPr>
        <p:pic>
          <p:nvPicPr>
            <p:cNvPr id="27" name="Picture 26" descr="brain_jon_phillips_03 copy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406" y="19149934"/>
              <a:ext cx="4337700" cy="3341456"/>
            </a:xfrm>
            <a:prstGeom prst="rect">
              <a:avLst/>
            </a:prstGeom>
          </p:spPr>
        </p:pic>
        <p:cxnSp>
          <p:nvCxnSpPr>
            <p:cNvPr id="28" name="Straight Connector 27"/>
            <p:cNvCxnSpPr>
              <a:stCxn id="30" idx="5"/>
              <a:endCxn id="34" idx="2"/>
            </p:cNvCxnSpPr>
            <p:nvPr/>
          </p:nvCxnSpPr>
          <p:spPr>
            <a:xfrm>
              <a:off x="6425157" y="19686700"/>
              <a:ext cx="1102177" cy="2097313"/>
            </a:xfrm>
            <a:prstGeom prst="lin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stCxn id="32" idx="6"/>
              <a:endCxn id="34" idx="2"/>
            </p:cNvCxnSpPr>
            <p:nvPr/>
          </p:nvCxnSpPr>
          <p:spPr>
            <a:xfrm>
              <a:off x="5886517" y="20932113"/>
              <a:ext cx="1640815" cy="851900"/>
            </a:xfrm>
            <a:prstGeom prst="lin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</p:cxn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35647" y="19477029"/>
              <a:ext cx="222024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dirty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886517" y="20054708"/>
              <a:ext cx="222024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664493" y="20809289"/>
              <a:ext cx="222024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002710" y="20183353"/>
              <a:ext cx="1468053" cy="1576627"/>
            </a:xfrm>
            <a:prstGeom prst="line">
              <a:avLst/>
            </a:prstGeom>
            <a:noFill/>
            <a:ln w="25400" cap="flat" cmpd="sng" algn="ctr">
              <a:solidFill>
                <a:srgbClr val="AD0101"/>
              </a:solidFill>
              <a:prstDash val="solid"/>
            </a:ln>
            <a:effectLst/>
          </p:spPr>
        </p:cxnSp>
        <p:sp>
          <p:nvSpPr>
            <p:cNvPr id="34" name="Chord 33"/>
            <p:cNvSpPr>
              <a:spLocks noChangeAspect="1"/>
            </p:cNvSpPr>
            <p:nvPr/>
          </p:nvSpPr>
          <p:spPr>
            <a:xfrm>
              <a:off x="7470570" y="21742078"/>
              <a:ext cx="148016" cy="163765"/>
            </a:xfrm>
            <a:prstGeom prst="chord">
              <a:avLst>
                <a:gd name="adj1" fmla="val 18104421"/>
                <a:gd name="adj2" fmla="val 11231881"/>
              </a:avLst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</p:grpSp>
      <p:sp>
        <p:nvSpPr>
          <p:cNvPr id="37" name="Content Placeholder 83"/>
          <p:cNvSpPr txBox="1">
            <a:spLocks/>
          </p:cNvSpPr>
          <p:nvPr/>
        </p:nvSpPr>
        <p:spPr>
          <a:xfrm>
            <a:off x="1346415" y="31451320"/>
            <a:ext cx="7621406" cy="375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000FF"/>
              </a:buClr>
              <a:buSzPct val="100000"/>
              <a:buFont typeface="Wingdings 2" pitchFamily="18" charset="2"/>
              <a:buNone/>
              <a:defRPr/>
            </a:pPr>
            <a:r>
              <a:rPr lang="en-US" sz="4400" u="sng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Study 2:</a:t>
            </a:r>
            <a:r>
              <a:rPr lang="en-US" sz="44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 What brain regions are involved during letter writing at different stages of literacy?  </a:t>
            </a:r>
          </a:p>
        </p:txBody>
      </p:sp>
      <p:sp>
        <p:nvSpPr>
          <p:cNvPr id="38" name="Content Placeholder 83"/>
          <p:cNvSpPr txBox="1">
            <a:spLocks/>
          </p:cNvSpPr>
          <p:nvPr/>
        </p:nvSpPr>
        <p:spPr>
          <a:xfrm>
            <a:off x="1216444" y="21695502"/>
            <a:ext cx="7620000" cy="371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AD0101"/>
              </a:buClr>
              <a:buSzPct val="100000"/>
              <a:buFont typeface="Wingdings 2" pitchFamily="18" charset="2"/>
              <a:buNone/>
              <a:defRPr/>
            </a:pPr>
            <a:r>
              <a:rPr lang="en-US" sz="4400" u="sng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Study 1:</a:t>
            </a:r>
            <a:r>
              <a:rPr lang="en-US" sz="44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 Do visual-motor connections support adult letter perception and writing?</a:t>
            </a:r>
          </a:p>
        </p:txBody>
      </p:sp>
      <p:sp>
        <p:nvSpPr>
          <p:cNvPr id="39" name="Text Placeholder 3"/>
          <p:cNvSpPr txBox="1">
            <a:spLocks/>
          </p:cNvSpPr>
          <p:nvPr/>
        </p:nvSpPr>
        <p:spPr>
          <a:xfrm>
            <a:off x="1447741" y="15357157"/>
            <a:ext cx="5333898" cy="1441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400" b="1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Adults</a:t>
            </a:r>
            <a:r>
              <a:rPr lang="en-US" sz="5400" b="1" baseline="300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3</a:t>
            </a:r>
            <a:endParaRPr lang="en-US" sz="5400" b="1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0" name="Text Placeholder 84"/>
          <p:cNvSpPr txBox="1">
            <a:spLocks/>
          </p:cNvSpPr>
          <p:nvPr/>
        </p:nvSpPr>
        <p:spPr>
          <a:xfrm>
            <a:off x="1403481" y="24771628"/>
            <a:ext cx="5333898" cy="14411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400" b="1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Children</a:t>
            </a:r>
            <a:r>
              <a:rPr lang="en-US" sz="5400" b="1" baseline="300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4,5</a:t>
            </a:r>
            <a:endParaRPr lang="en-US" sz="5400" b="1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1346415" y="24771628"/>
            <a:ext cx="7563049" cy="1441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D0101"/>
              </a:buClr>
            </a:pPr>
            <a:r>
              <a:rPr lang="en-US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(after printing practice)</a:t>
            </a:r>
            <a:endParaRPr lang="en-US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295400" y="16306800"/>
            <a:ext cx="548255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1703361" y="17051879"/>
            <a:ext cx="5840439" cy="4449486"/>
            <a:chOff x="9988947" y="23383535"/>
            <a:chExt cx="4444336" cy="3341457"/>
          </a:xfrm>
        </p:grpSpPr>
        <p:pic>
          <p:nvPicPr>
            <p:cNvPr id="18" name="Picture 17" descr="brain_jon_phillips_03 copy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947" y="23383535"/>
              <a:ext cx="4444336" cy="3341457"/>
            </a:xfrm>
            <a:prstGeom prst="rect">
              <a:avLst/>
            </a:prstGeom>
          </p:spPr>
        </p:pic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1794653" y="23704145"/>
              <a:ext cx="227482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dirty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1436941" y="24264198"/>
              <a:ext cx="227482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1" name="Chord 20"/>
            <p:cNvSpPr>
              <a:spLocks noChangeAspect="1"/>
            </p:cNvSpPr>
            <p:nvPr/>
          </p:nvSpPr>
          <p:spPr>
            <a:xfrm>
              <a:off x="11436941" y="24264198"/>
              <a:ext cx="227482" cy="245648"/>
            </a:xfrm>
            <a:prstGeom prst="chord">
              <a:avLst>
                <a:gd name="adj1" fmla="val 2700000"/>
                <a:gd name="adj2" fmla="val 13545121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2" name="Chord 21"/>
            <p:cNvSpPr>
              <a:spLocks noChangeAspect="1"/>
            </p:cNvSpPr>
            <p:nvPr/>
          </p:nvSpPr>
          <p:spPr>
            <a:xfrm>
              <a:off x="11794653" y="23704145"/>
              <a:ext cx="227482" cy="245648"/>
            </a:xfrm>
            <a:prstGeom prst="chord">
              <a:avLst>
                <a:gd name="adj1" fmla="val 2700000"/>
                <a:gd name="adj2" fmla="val 13545121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209458" y="25036408"/>
              <a:ext cx="227482" cy="245648"/>
            </a:xfrm>
            <a:prstGeom prst="ellipse">
              <a:avLst/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4" name="Chord 23"/>
            <p:cNvSpPr>
              <a:spLocks noChangeAspect="1"/>
            </p:cNvSpPr>
            <p:nvPr/>
          </p:nvSpPr>
          <p:spPr>
            <a:xfrm>
              <a:off x="11209458" y="25036408"/>
              <a:ext cx="227482" cy="245648"/>
            </a:xfrm>
            <a:prstGeom prst="chord">
              <a:avLst>
                <a:gd name="adj1" fmla="val 2700000"/>
                <a:gd name="adj2" fmla="val 13545121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5" name="Chord 24"/>
            <p:cNvSpPr>
              <a:spLocks noChangeAspect="1"/>
            </p:cNvSpPr>
            <p:nvPr/>
          </p:nvSpPr>
          <p:spPr>
            <a:xfrm>
              <a:off x="13059936" y="25969196"/>
              <a:ext cx="151655" cy="163765"/>
            </a:xfrm>
            <a:prstGeom prst="chord">
              <a:avLst>
                <a:gd name="adj1" fmla="val 18104421"/>
                <a:gd name="adj2" fmla="val 11231881"/>
              </a:avLst>
            </a:prstGeom>
            <a:solidFill>
              <a:srgbClr val="AD0101">
                <a:shade val="80000"/>
              </a:srgbClr>
            </a:solidFill>
            <a:ln w="12700" cap="flat" cmpd="sng" algn="ctr">
              <a:solidFill>
                <a:srgbClr val="AD0101">
                  <a:satMod val="105000"/>
                </a:srgbClr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26" name="Chord 25"/>
            <p:cNvSpPr>
              <a:spLocks noChangeAspect="1"/>
            </p:cNvSpPr>
            <p:nvPr/>
          </p:nvSpPr>
          <p:spPr>
            <a:xfrm>
              <a:off x="13059936" y="25969196"/>
              <a:ext cx="151655" cy="163765"/>
            </a:xfrm>
            <a:prstGeom prst="chord">
              <a:avLst>
                <a:gd name="adj1" fmla="val 1623184"/>
                <a:gd name="adj2" fmla="val 9918080"/>
              </a:avLst>
            </a:prstGeom>
            <a:solidFill>
              <a:srgbClr val="0000FF"/>
            </a:solidFill>
            <a:ln w="12700" cap="flat" cmpd="sng" algn="ctr">
              <a:solidFill>
                <a:srgbClr val="0000FF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kern="0" smtClean="0">
                <a:solidFill>
                  <a:srgbClr val="808080">
                    <a:lumMod val="75000"/>
                  </a:srgbClr>
                </a:solidFill>
                <a:latin typeface="Arial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299084" y="25670846"/>
            <a:ext cx="5482555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/>
          <p:cNvSpPr txBox="1">
            <a:spLocks/>
          </p:cNvSpPr>
          <p:nvPr/>
        </p:nvSpPr>
        <p:spPr>
          <a:xfrm>
            <a:off x="10439400" y="8991599"/>
            <a:ext cx="15640144" cy="26212801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Methods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439400" y="10591800"/>
            <a:ext cx="15640144" cy="4374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8" name="TextBox 607"/>
          <p:cNvSpPr txBox="1"/>
          <p:nvPr/>
        </p:nvSpPr>
        <p:spPr>
          <a:xfrm>
            <a:off x="11125200" y="24656046"/>
            <a:ext cx="10084856" cy="58477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Perceptual: Print Letters (ink) &gt; Print Letters (no ink)</a:t>
            </a:r>
          </a:p>
        </p:txBody>
      </p:sp>
      <p:sp>
        <p:nvSpPr>
          <p:cNvPr id="609" name="TextBox 608"/>
          <p:cNvSpPr txBox="1"/>
          <p:nvPr/>
        </p:nvSpPr>
        <p:spPr>
          <a:xfrm>
            <a:off x="11125200" y="25418046"/>
            <a:ext cx="11260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800080"/>
                </a:solidFill>
                <a:latin typeface="Arial"/>
              </a:rPr>
              <a:t>Motor: Print Letters (ink) &gt; Perceive Letters (own, dynamic) </a:t>
            </a:r>
            <a:endParaRPr lang="en-US" sz="3200" kern="0" dirty="0">
              <a:solidFill>
                <a:srgbClr val="800080"/>
              </a:solidFill>
              <a:latin typeface="Arial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11125200" y="26180046"/>
            <a:ext cx="137441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FF8000"/>
                </a:solidFill>
                <a:latin typeface="Arial"/>
              </a:rPr>
              <a:t>Variability: Perceive Letters (own, static) &gt; Perceive Letters (typed, static)  </a:t>
            </a:r>
            <a:endParaRPr lang="en-US" sz="3200" kern="0" dirty="0">
              <a:solidFill>
                <a:srgbClr val="FF8000"/>
              </a:solidFill>
              <a:latin typeface="Arial"/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11125200" y="26865846"/>
            <a:ext cx="141930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AD0101"/>
                </a:solidFill>
                <a:latin typeface="Arial"/>
              </a:rPr>
              <a:t>Letters: Perceive Letters (typed, static) &gt; (implicit baseline) </a:t>
            </a:r>
            <a:endParaRPr lang="en-US" sz="3200" kern="0" dirty="0">
              <a:solidFill>
                <a:srgbClr val="AD0101"/>
              </a:solidFill>
              <a:latin typeface="Arial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11049000" y="23891943"/>
            <a:ext cx="6266684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kern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Whole Brain Contrasts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21107400" y="34290000"/>
            <a:ext cx="29525805" cy="200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FFFFFF"/>
              </a:solidFill>
            </a:endParaRPr>
          </a:p>
          <a:p>
            <a:endParaRPr lang="en-US" sz="4000" dirty="0" smtClean="0">
              <a:solidFill>
                <a:srgbClr val="FFFFFF"/>
              </a:solidFill>
            </a:endParaRPr>
          </a:p>
          <a:p>
            <a:r>
              <a:rPr lang="en-US" sz="4000" u="sng" dirty="0" smtClean="0">
                <a:solidFill>
                  <a:srgbClr val="FFFFFF"/>
                </a:solidFill>
              </a:rPr>
              <a:t>FUNDING: </a:t>
            </a:r>
            <a:r>
              <a:rPr lang="en-US" sz="4000" dirty="0" smtClean="0">
                <a:solidFill>
                  <a:srgbClr val="FFFFFF"/>
                </a:solidFill>
              </a:rPr>
              <a:t>National Institute of Health, T32 Grant # HD 07475, 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IUB </a:t>
            </a:r>
            <a:r>
              <a:rPr lang="en-US" sz="4000" dirty="0">
                <a:solidFill>
                  <a:srgbClr val="FFFFFF"/>
                </a:solidFill>
              </a:rPr>
              <a:t>Imaging Research Facility Brain Scan Credit </a:t>
            </a:r>
            <a:r>
              <a:rPr lang="en-US" sz="4000" dirty="0" smtClean="0">
                <a:solidFill>
                  <a:srgbClr val="FFFFFF"/>
                </a:solidFill>
              </a:rPr>
              <a:t>Program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Handwriting as a visually guided </a:t>
            </a:r>
            <a:r>
              <a:rPr lang="en-US" sz="9600" dirty="0" smtClean="0"/>
              <a:t>action: </a:t>
            </a:r>
            <a:br>
              <a:rPr lang="en-US" sz="9600" dirty="0" smtClean="0"/>
            </a:br>
            <a:r>
              <a:rPr lang="en-US" sz="9600" dirty="0" smtClean="0"/>
              <a:t>A developmental neuroimaging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Vinci-Booher, S., Cheng, H., &amp; James, K.H.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Psychological &amp; Brain Sciences, Indiana </a:t>
            </a:r>
            <a:r>
              <a:rPr lang="en-US" dirty="0" smtClean="0"/>
              <a:t>University</a:t>
            </a:r>
            <a:endParaRPr lang="en-US" dirty="0"/>
          </a:p>
        </p:txBody>
      </p:sp>
      <p:grpSp>
        <p:nvGrpSpPr>
          <p:cNvPr id="395" name="Group 394"/>
          <p:cNvGrpSpPr>
            <a:grpSpLocks noChangeAspect="1"/>
          </p:cNvGrpSpPr>
          <p:nvPr/>
        </p:nvGrpSpPr>
        <p:grpSpPr>
          <a:xfrm>
            <a:off x="44086226" y="95212"/>
            <a:ext cx="3589917" cy="5882970"/>
            <a:chOff x="5545321" y="774700"/>
            <a:chExt cx="2578100" cy="4203700"/>
          </a:xfrm>
        </p:grpSpPr>
        <p:pic>
          <p:nvPicPr>
            <p:cNvPr id="396" name="Picture 395" descr="shapeimage_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321" y="774700"/>
              <a:ext cx="2578100" cy="4203700"/>
            </a:xfrm>
            <a:prstGeom prst="rect">
              <a:avLst/>
            </a:prstGeom>
          </p:spPr>
        </p:pic>
        <p:pic>
          <p:nvPicPr>
            <p:cNvPr id="397" name="Picture 396" descr="droppedImage_4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846" y="781050"/>
              <a:ext cx="2540271" cy="2225596"/>
            </a:xfrm>
            <a:prstGeom prst="rect">
              <a:avLst/>
            </a:prstGeom>
          </p:spPr>
        </p:pic>
      </p:grpSp>
      <p:sp>
        <p:nvSpPr>
          <p:cNvPr id="7" name="Content Placeholder 4"/>
          <p:cNvSpPr txBox="1">
            <a:spLocks/>
          </p:cNvSpPr>
          <p:nvPr/>
        </p:nvSpPr>
        <p:spPr>
          <a:xfrm>
            <a:off x="26517600" y="8965700"/>
            <a:ext cx="22174200" cy="881944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Study </a:t>
            </a:r>
            <a:r>
              <a:rPr lang="en-US" dirty="0" smtClean="0">
                <a:solidFill>
                  <a:srgbClr val="000000"/>
                </a:solidFill>
              </a:rPr>
              <a:t>1 Results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00" name="Group 399"/>
          <p:cNvGrpSpPr>
            <a:grpSpLocks noChangeAspect="1"/>
          </p:cNvGrpSpPr>
          <p:nvPr/>
        </p:nvGrpSpPr>
        <p:grpSpPr>
          <a:xfrm>
            <a:off x="44194721" y="9296400"/>
            <a:ext cx="4420879" cy="1896679"/>
            <a:chOff x="44244" y="1054348"/>
            <a:chExt cx="4494276" cy="1079252"/>
          </a:xfrm>
        </p:grpSpPr>
        <p:sp>
          <p:nvSpPr>
            <p:cNvPr id="407" name="Donut 406"/>
            <p:cNvSpPr/>
            <p:nvPr/>
          </p:nvSpPr>
          <p:spPr>
            <a:xfrm>
              <a:off x="1185720" y="1587748"/>
              <a:ext cx="914400" cy="533400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08" name="Straight Connector 407"/>
            <p:cNvCxnSpPr>
              <a:stCxn id="407" idx="4"/>
            </p:cNvCxnSpPr>
            <p:nvPr/>
          </p:nvCxnSpPr>
          <p:spPr>
            <a:xfrm>
              <a:off x="1642920" y="2121148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flipV="1">
              <a:off x="3014520" y="1663947"/>
              <a:ext cx="304800" cy="4572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flipV="1">
              <a:off x="3471720" y="1435348"/>
              <a:ext cx="304800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1566720" y="1206748"/>
              <a:ext cx="384172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Trapezoid 411"/>
            <p:cNvSpPr/>
            <p:nvPr/>
          </p:nvSpPr>
          <p:spPr>
            <a:xfrm rot="16200000">
              <a:off x="-33480" y="1132072"/>
              <a:ext cx="611124" cy="455676"/>
            </a:xfrm>
            <a:prstGeom prst="trapezoid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13" name="Straight Connector 412"/>
            <p:cNvCxnSpPr/>
            <p:nvPr/>
          </p:nvCxnSpPr>
          <p:spPr>
            <a:xfrm>
              <a:off x="3243120" y="1587748"/>
              <a:ext cx="152400" cy="121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3166920" y="2133600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Oval 414"/>
            <p:cNvSpPr/>
            <p:nvPr/>
          </p:nvSpPr>
          <p:spPr>
            <a:xfrm>
              <a:off x="1490520" y="1663948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6" name="Oval 415"/>
            <p:cNvSpPr/>
            <p:nvPr/>
          </p:nvSpPr>
          <p:spPr>
            <a:xfrm>
              <a:off x="1338120" y="1956296"/>
              <a:ext cx="533400" cy="1648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949095" y="10375991"/>
            <a:ext cx="8694157" cy="7592486"/>
            <a:chOff x="27013300" y="10369946"/>
            <a:chExt cx="9726148" cy="9329546"/>
          </a:xfrm>
        </p:grpSpPr>
        <p:grpSp>
          <p:nvGrpSpPr>
            <p:cNvPr id="336" name="Group 335"/>
            <p:cNvGrpSpPr/>
            <p:nvPr/>
          </p:nvGrpSpPr>
          <p:grpSpPr>
            <a:xfrm>
              <a:off x="32121707" y="14828870"/>
              <a:ext cx="4617741" cy="4274617"/>
              <a:chOff x="8031648" y="2837023"/>
              <a:chExt cx="2340851" cy="2213429"/>
            </a:xfrm>
          </p:grpSpPr>
          <p:grpSp>
            <p:nvGrpSpPr>
              <p:cNvPr id="338" name="Group 337"/>
              <p:cNvGrpSpPr>
                <a:grpSpLocks noChangeAspect="1"/>
              </p:cNvGrpSpPr>
              <p:nvPr/>
            </p:nvGrpSpPr>
            <p:grpSpPr>
              <a:xfrm>
                <a:off x="8031648" y="2837023"/>
                <a:ext cx="2129411" cy="2213429"/>
                <a:chOff x="6995807" y="2123152"/>
                <a:chExt cx="2647801" cy="2752274"/>
              </a:xfrm>
            </p:grpSpPr>
            <p:grpSp>
              <p:nvGrpSpPr>
                <p:cNvPr id="340" name="Group 339"/>
                <p:cNvGrpSpPr>
                  <a:grpSpLocks noChangeAspect="1"/>
                </p:cNvGrpSpPr>
                <p:nvPr/>
              </p:nvGrpSpPr>
              <p:grpSpPr>
                <a:xfrm>
                  <a:off x="6995807" y="2123152"/>
                  <a:ext cx="2647801" cy="2752274"/>
                  <a:chOff x="1943717" y="1926322"/>
                  <a:chExt cx="2805238" cy="2915922"/>
                </a:xfrm>
              </p:grpSpPr>
              <p:pic>
                <p:nvPicPr>
                  <p:cNvPr id="342" name="Picture 341" descr="Screen Shot 2015-12-18 at 9.27.41 AM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ackgroundRemoval t="137" b="99863" l="10000" r="90000"/>
                            </a14:imgEffect>
                            <a14:imgEffect>
                              <a14:sharpenSoften amount="50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77536" y="1926323"/>
                    <a:ext cx="2071419" cy="2915921"/>
                  </a:xfrm>
                  <a:prstGeom prst="rect">
                    <a:avLst/>
                  </a:prstGeom>
                </p:spPr>
              </p:pic>
              <p:pic>
                <p:nvPicPr>
                  <p:cNvPr id="343" name="Picture 342" descr="Screen Shot 2015-12-18 at 10.04.51 AM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0" b="99457" l="3825" r="89891"/>
                            </a14:imgEffect>
                            <a14:imgEffect>
                              <a14:sharpenSoften amount="50000"/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43717" y="1926322"/>
                    <a:ext cx="1446504" cy="290881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41" name="Oval 340"/>
                <p:cNvSpPr>
                  <a:spLocks noChangeAspect="1"/>
                </p:cNvSpPr>
                <p:nvPr/>
              </p:nvSpPr>
              <p:spPr>
                <a:xfrm>
                  <a:off x="8494586" y="4172795"/>
                  <a:ext cx="353416" cy="348754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rgbClr val="008080"/>
                  </a:solidFill>
                  <a:prstDash val="solid"/>
                </a:ln>
                <a:effectLst/>
                <a:scene3d>
                  <a:camera prst="obliqueTopRight"/>
                  <a:lightRig rig="threePt" dir="tl"/>
                </a:scene3d>
                <a:sp3d>
                  <a:bevelT w="25400" h="25400"/>
                </a:sp3d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rgbClr val="008080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339" name="TextBox 338"/>
              <p:cNvSpPr txBox="1"/>
              <p:nvPr/>
            </p:nvSpPr>
            <p:spPr>
              <a:xfrm>
                <a:off x="9439947" y="4641173"/>
                <a:ext cx="932552" cy="23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kern="0" dirty="0" smtClean="0">
                    <a:solidFill>
                      <a:srgbClr val="800000"/>
                    </a:solidFill>
                  </a:rPr>
                  <a:t>L </a:t>
                </a:r>
                <a:r>
                  <a:rPr lang="en-US" sz="2800" kern="0" dirty="0" err="1" smtClean="0">
                    <a:solidFill>
                      <a:srgbClr val="800000"/>
                    </a:solidFill>
                  </a:rPr>
                  <a:t>FuG</a:t>
                </a:r>
                <a:endParaRPr lang="en-US" sz="2800" kern="0" dirty="0">
                  <a:solidFill>
                    <a:srgbClr val="800000"/>
                  </a:solidFill>
                </a:endParaRPr>
              </a:p>
            </p:txBody>
          </p:sp>
        </p:grpSp>
        <p:pic>
          <p:nvPicPr>
            <p:cNvPr id="351" name="Picture 350" descr="4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871" b="90000" l="9907" r="89907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8917">
              <a:off x="28707036" y="10369946"/>
              <a:ext cx="7097167" cy="8320858"/>
            </a:xfrm>
            <a:prstGeom prst="rect">
              <a:avLst/>
            </a:prstGeom>
          </p:spPr>
        </p:pic>
        <p:pic>
          <p:nvPicPr>
            <p:cNvPr id="350" name="Picture 349" descr="Screen Shot 2015-12-18 at 12.03.43 PM.pn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63" b="98172" l="9743" r="89890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979" y="10995550"/>
              <a:ext cx="5210235" cy="6712463"/>
            </a:xfrm>
            <a:prstGeom prst="rect">
              <a:avLst/>
            </a:prstGeom>
          </p:spPr>
        </p:pic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28199704" y="14530374"/>
              <a:ext cx="1144018" cy="1112808"/>
            </a:xfrm>
            <a:prstGeom prst="ellipse">
              <a:avLst/>
            </a:prstGeom>
            <a:noFill/>
            <a:ln w="38100" cap="flat" cmpd="sng" algn="ctr">
              <a:gradFill flip="none" rotWithShape="1">
                <a:gsLst>
                  <a:gs pos="28000">
                    <a:srgbClr val="008080"/>
                  </a:gs>
                  <a:gs pos="59000">
                    <a:srgbClr val="660066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n>
                  <a:gradFill flip="none" rotWithShape="1">
                    <a:gsLst>
                      <a:gs pos="0">
                        <a:srgbClr val="008080"/>
                      </a:gs>
                      <a:gs pos="100000">
                        <a:srgbClr val="FFFFFF"/>
                      </a:gs>
                      <a:gs pos="50000">
                        <a:srgbClr val="660066"/>
                      </a:gs>
                      <a:gs pos="75000">
                        <a:srgbClr val="660066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ysClr val="window" lastClr="FFFFFF"/>
                </a:solidFill>
                <a:latin typeface="Century Gothic"/>
              </a:endParaRPr>
            </a:p>
          </p:txBody>
        </p:sp>
        <p:sp>
          <p:nvSpPr>
            <p:cNvPr id="346" name="Oval 345"/>
            <p:cNvSpPr>
              <a:spLocks/>
            </p:cNvSpPr>
            <p:nvPr/>
          </p:nvSpPr>
          <p:spPr>
            <a:xfrm>
              <a:off x="29094929" y="11935176"/>
              <a:ext cx="919802" cy="709179"/>
            </a:xfrm>
            <a:prstGeom prst="ellips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660066"/>
                </a:solidFill>
                <a:latin typeface="Century Gothic"/>
              </a:endParaRPr>
            </a:p>
          </p:txBody>
        </p:sp>
        <p:sp>
          <p:nvSpPr>
            <p:cNvPr id="347" name="Oval 346"/>
            <p:cNvSpPr>
              <a:spLocks noChangeAspect="1"/>
            </p:cNvSpPr>
            <p:nvPr/>
          </p:nvSpPr>
          <p:spPr>
            <a:xfrm>
              <a:off x="31734472" y="13789779"/>
              <a:ext cx="1147107" cy="1115813"/>
            </a:xfrm>
            <a:prstGeom prst="ellipse">
              <a:avLst/>
            </a:prstGeom>
            <a:noFill/>
            <a:ln w="38100" cap="flat" cmpd="sng" algn="ctr">
              <a:solidFill>
                <a:srgbClr val="008080"/>
              </a:solidFill>
              <a:prstDash val="solid"/>
            </a:ln>
            <a:effectLst/>
            <a:scene3d>
              <a:camera prst="obliqueTopRight"/>
              <a:lightRig rig="threePt" dir="tl"/>
            </a:scene3d>
            <a:sp3d>
              <a:bevelT w="254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entury Gothic"/>
              </a:endParaRPr>
            </a:p>
          </p:txBody>
        </p:sp>
        <p:cxnSp>
          <p:nvCxnSpPr>
            <p:cNvPr id="348" name="Straight Connector 347"/>
            <p:cNvCxnSpPr>
              <a:stCxn id="346" idx="6"/>
              <a:endCxn id="347" idx="0"/>
            </p:cNvCxnSpPr>
            <p:nvPr/>
          </p:nvCxnSpPr>
          <p:spPr>
            <a:xfrm>
              <a:off x="30014730" y="12289766"/>
              <a:ext cx="2293297" cy="1500015"/>
            </a:xfrm>
            <a:prstGeom prst="line">
              <a:avLst/>
            </a:prstGeom>
            <a:noFill/>
            <a:ln w="25400" cap="flat" cmpd="sng" algn="ctr">
              <a:solidFill>
                <a:srgbClr val="66006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9" name="Straight Connector 348"/>
            <p:cNvCxnSpPr>
              <a:stCxn id="346" idx="3"/>
              <a:endCxn id="345" idx="1"/>
            </p:cNvCxnSpPr>
            <p:nvPr/>
          </p:nvCxnSpPr>
          <p:spPr>
            <a:xfrm flipH="1">
              <a:off x="28367244" y="12540500"/>
              <a:ext cx="862389" cy="2152845"/>
            </a:xfrm>
            <a:prstGeom prst="line">
              <a:avLst/>
            </a:prstGeom>
            <a:noFill/>
            <a:ln w="25400" cap="flat" cmpd="sng" algn="ctr">
              <a:solidFill>
                <a:srgbClr val="66006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2" name="Title 1"/>
            <p:cNvSpPr txBox="1">
              <a:spLocks/>
            </p:cNvSpPr>
            <p:nvPr/>
          </p:nvSpPr>
          <p:spPr>
            <a:xfrm>
              <a:off x="28096231" y="16550716"/>
              <a:ext cx="970358" cy="147815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srgbClr val="000000"/>
                  </a:solidFill>
                  <a:latin typeface="Century Gothic"/>
                </a:rPr>
                <a:t>L</a:t>
              </a:r>
            </a:p>
          </p:txBody>
        </p:sp>
        <p:cxnSp>
          <p:nvCxnSpPr>
            <p:cNvPr id="337" name="Straight Connector 336"/>
            <p:cNvCxnSpPr>
              <a:stCxn id="345" idx="5"/>
              <a:endCxn id="341" idx="1"/>
            </p:cNvCxnSpPr>
            <p:nvPr/>
          </p:nvCxnSpPr>
          <p:spPr>
            <a:xfrm>
              <a:off x="29176186" y="15480216"/>
              <a:ext cx="5405388" cy="2611322"/>
            </a:xfrm>
            <a:prstGeom prst="line">
              <a:avLst/>
            </a:prstGeom>
            <a:noFill/>
            <a:ln w="25400" cap="flat" cmpd="sng" algn="ctr">
              <a:solidFill>
                <a:srgbClr val="00808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33" name="TextBox 332"/>
            <p:cNvSpPr txBox="1"/>
            <p:nvPr/>
          </p:nvSpPr>
          <p:spPr>
            <a:xfrm>
              <a:off x="27517771" y="11569345"/>
              <a:ext cx="1103149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rgbClr val="800000"/>
                  </a:solidFill>
                </a:rPr>
                <a:t>L </a:t>
              </a:r>
              <a:r>
                <a:rPr lang="en-US" sz="2800" kern="0" dirty="0" err="1" smtClean="0">
                  <a:solidFill>
                    <a:srgbClr val="800000"/>
                  </a:solidFill>
                </a:rPr>
                <a:t>dPrG</a:t>
              </a:r>
              <a:endParaRPr lang="en-US" sz="2800" kern="0" dirty="0">
                <a:solidFill>
                  <a:srgbClr val="800000"/>
                </a:solidFill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7248702" y="14156762"/>
              <a:ext cx="853592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rgbClr val="800000"/>
                  </a:solidFill>
                </a:rPr>
                <a:t>L IPL</a:t>
              </a:r>
              <a:endParaRPr lang="en-US" sz="2800" kern="0" dirty="0">
                <a:solidFill>
                  <a:srgbClr val="800000"/>
                </a:solidFill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32949617" y="13789781"/>
              <a:ext cx="2118930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solidFill>
                    <a:srgbClr val="800000"/>
                  </a:solidFill>
                </a:rPr>
                <a:t>R SPL/IPS/IPL</a:t>
              </a:r>
              <a:endParaRPr lang="en-US" sz="2800" kern="0" dirty="0">
                <a:solidFill>
                  <a:srgbClr val="800000"/>
                </a:solidFill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34984110" y="18874881"/>
              <a:ext cx="1069797" cy="448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800000"/>
                  </a:solidFill>
                </a:rPr>
                <a:t>TAL:</a:t>
              </a:r>
            </a:p>
            <a:p>
              <a:r>
                <a:rPr lang="en-US" sz="1400" dirty="0" smtClean="0">
                  <a:solidFill>
                    <a:srgbClr val="800000"/>
                  </a:solidFill>
                </a:rPr>
                <a:t>(-37, -68, -10)</a:t>
              </a:r>
              <a:endParaRPr lang="en-US" sz="1400" dirty="0">
                <a:solidFill>
                  <a:srgbClr val="800000"/>
                </a:solidFill>
              </a:endParaRPr>
            </a:p>
          </p:txBody>
        </p:sp>
        <p:sp>
          <p:nvSpPr>
            <p:cNvPr id="495" name="TextBox 494"/>
            <p:cNvSpPr txBox="1"/>
            <p:nvPr/>
          </p:nvSpPr>
          <p:spPr>
            <a:xfrm>
              <a:off x="27013300" y="17250126"/>
              <a:ext cx="4325771" cy="2449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>
                  <a:solidFill>
                    <a:srgbClr val="808080">
                      <a:lumMod val="75000"/>
                    </a:srgbClr>
                  </a:solidFill>
                </a:rPr>
                <a:t>Whole Brain Contrasts: </a:t>
              </a:r>
            </a:p>
            <a:p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n = 6 adults, 3 male</a:t>
              </a:r>
            </a:p>
            <a:p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RFX GLM, </a:t>
              </a:r>
              <a:r>
                <a:rPr lang="en-US" sz="1600" i="1" dirty="0" err="1" smtClean="0">
                  <a:solidFill>
                    <a:srgbClr val="808080">
                      <a:lumMod val="75000"/>
                    </a:srgbClr>
                  </a:solidFill>
                </a:rPr>
                <a:t>p</a:t>
              </a:r>
              <a:r>
                <a:rPr lang="en-US" sz="1600" i="1" baseline="-25000" dirty="0" err="1" smtClean="0">
                  <a:solidFill>
                    <a:srgbClr val="808080">
                      <a:lumMod val="75000"/>
                    </a:srgbClr>
                  </a:solidFill>
                </a:rPr>
                <a:t>vox</a:t>
              </a:r>
              <a:r>
                <a:rPr lang="en-US" sz="1600" i="1" dirty="0" smtClean="0">
                  <a:solidFill>
                    <a:srgbClr val="808080">
                      <a:lumMod val="75000"/>
                    </a:srgbClr>
                  </a:solidFill>
                </a:rPr>
                <a:t> </a:t>
              </a:r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&lt; .0001, </a:t>
              </a:r>
              <a:r>
                <a:rPr lang="en-US" sz="1600" i="1" dirty="0" err="1" smtClean="0">
                  <a:solidFill>
                    <a:srgbClr val="808080">
                      <a:lumMod val="75000"/>
                    </a:srgbClr>
                  </a:solidFill>
                </a:rPr>
                <a:t>p</a:t>
              </a:r>
              <a:r>
                <a:rPr lang="en-US" sz="1600" i="1" baseline="-25000" dirty="0" err="1" smtClean="0">
                  <a:solidFill>
                    <a:srgbClr val="808080">
                      <a:lumMod val="75000"/>
                    </a:srgbClr>
                  </a:solidFill>
                </a:rPr>
                <a:t>clust</a:t>
              </a:r>
              <a:r>
                <a:rPr lang="en-US" sz="1600" i="1" dirty="0" smtClean="0">
                  <a:solidFill>
                    <a:srgbClr val="808080">
                      <a:lumMod val="75000"/>
                    </a:srgbClr>
                  </a:solidFill>
                </a:rPr>
                <a:t> </a:t>
              </a:r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&lt; .</a:t>
              </a:r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001 </a:t>
              </a:r>
            </a:p>
            <a:p>
              <a:endParaRPr lang="en-US" sz="1600" dirty="0" smtClean="0">
                <a:solidFill>
                  <a:srgbClr val="808080">
                    <a:lumMod val="75000"/>
                  </a:srgbClr>
                </a:solidFill>
              </a:endParaRPr>
            </a:p>
            <a:p>
              <a:r>
                <a:rPr lang="en-US" sz="1600" u="sng" dirty="0" smtClean="0">
                  <a:solidFill>
                    <a:srgbClr val="808080">
                      <a:lumMod val="75000"/>
                    </a:srgbClr>
                  </a:solidFill>
                </a:rPr>
                <a:t>Functional Connectivity:</a:t>
              </a:r>
            </a:p>
            <a:p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n</a:t>
              </a:r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 = 14 </a:t>
              </a:r>
              <a:r>
                <a:rPr lang="en-US" sz="1600" dirty="0">
                  <a:solidFill>
                    <a:srgbClr val="808080">
                      <a:lumMod val="75000"/>
                    </a:srgbClr>
                  </a:solidFill>
                </a:rPr>
                <a:t>adults, 7 male</a:t>
              </a:r>
            </a:p>
            <a:p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RFX GLM,</a:t>
              </a:r>
              <a:r>
                <a:rPr lang="en-US" sz="1600" i="1" dirty="0">
                  <a:solidFill>
                    <a:srgbClr val="606060"/>
                  </a:solidFill>
                </a:rPr>
                <a:t> </a:t>
              </a:r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</a:t>
              </a:r>
              <a:r>
                <a:rPr lang="en-US" sz="1600" dirty="0">
                  <a:solidFill>
                    <a:srgbClr val="606060"/>
                  </a:solidFill>
                </a:rPr>
                <a:t>&lt; .01</a:t>
              </a:r>
              <a:r>
                <a:rPr lang="en-US" sz="1600" i="1" dirty="0">
                  <a:solidFill>
                    <a:srgbClr val="606060"/>
                  </a:solidFill>
                </a:rPr>
                <a:t>, </a:t>
              </a:r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clust</a:t>
              </a:r>
              <a:r>
                <a:rPr lang="en-US" sz="1600" i="1" dirty="0">
                  <a:solidFill>
                    <a:srgbClr val="606060"/>
                  </a:solidFill>
                </a:rPr>
                <a:t> </a:t>
              </a:r>
              <a:r>
                <a:rPr lang="en-US" sz="1600" dirty="0">
                  <a:solidFill>
                    <a:srgbClr val="606060"/>
                  </a:solidFill>
                </a:rPr>
                <a:t>&lt; .01</a:t>
              </a:r>
            </a:p>
            <a:p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 </a:t>
              </a:r>
            </a:p>
            <a:p>
              <a:endParaRPr lang="en-US" sz="1600" i="1" dirty="0">
                <a:solidFill>
                  <a:srgbClr val="808080">
                    <a:lumMod val="75000"/>
                  </a:srgbClr>
                </a:solidFill>
              </a:endParaRPr>
            </a:p>
          </p:txBody>
        </p:sp>
      </p:grpSp>
      <p:sp>
        <p:nvSpPr>
          <p:cNvPr id="497" name="TextBox 496"/>
          <p:cNvSpPr txBox="1"/>
          <p:nvPr/>
        </p:nvSpPr>
        <p:spPr>
          <a:xfrm>
            <a:off x="34729087" y="14163813"/>
            <a:ext cx="88573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L </a:t>
            </a:r>
            <a:r>
              <a:rPr lang="en-US" sz="3200" b="1" dirty="0" err="1" smtClean="0">
                <a:solidFill>
                  <a:srgbClr val="660066"/>
                </a:solidFill>
              </a:rPr>
              <a:t>dPrG</a:t>
            </a:r>
            <a:r>
              <a:rPr lang="en-US" sz="3200" b="1" dirty="0" smtClean="0">
                <a:solidFill>
                  <a:srgbClr val="660066"/>
                </a:solidFill>
              </a:rPr>
              <a:t> </a:t>
            </a:r>
            <a:r>
              <a:rPr lang="en-US" sz="3200" dirty="0" smtClean="0">
                <a:solidFill>
                  <a:srgbClr val="660066"/>
                </a:solidFill>
              </a:rPr>
              <a:t>– L IPL  and L </a:t>
            </a:r>
            <a:r>
              <a:rPr lang="en-US" sz="3200" dirty="0" err="1" smtClean="0">
                <a:solidFill>
                  <a:srgbClr val="660066"/>
                </a:solidFill>
              </a:rPr>
              <a:t>dPrG</a:t>
            </a:r>
            <a:r>
              <a:rPr lang="en-US" sz="3200" dirty="0" smtClean="0">
                <a:solidFill>
                  <a:srgbClr val="660066"/>
                </a:solidFill>
              </a:rPr>
              <a:t> – R SPL were more 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functionally connected</a:t>
            </a:r>
          </a:p>
          <a:p>
            <a:r>
              <a:rPr lang="en-US" sz="3200" dirty="0">
                <a:solidFill>
                  <a:srgbClr val="660066"/>
                </a:solidFill>
              </a:rPr>
              <a:t>d</a:t>
            </a:r>
            <a:r>
              <a:rPr lang="en-US" sz="3200" dirty="0" smtClean="0">
                <a:solidFill>
                  <a:srgbClr val="660066"/>
                </a:solidFill>
              </a:rPr>
              <a:t>uring letter writing than </a:t>
            </a:r>
          </a:p>
          <a:p>
            <a:r>
              <a:rPr lang="en-US" sz="3200" dirty="0" smtClean="0">
                <a:solidFill>
                  <a:srgbClr val="660066"/>
                </a:solidFill>
              </a:rPr>
              <a:t>while watching their handwritten letter unfold. 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34735671" y="11096985"/>
            <a:ext cx="85459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C7483"/>
                </a:solidFill>
              </a:rPr>
              <a:t>L </a:t>
            </a:r>
            <a:r>
              <a:rPr lang="en-US" sz="3200" b="1" dirty="0" err="1" smtClean="0">
                <a:solidFill>
                  <a:srgbClr val="3C7483"/>
                </a:solidFill>
              </a:rPr>
              <a:t>FuG</a:t>
            </a:r>
            <a:r>
              <a:rPr lang="en-US" sz="3200" b="1" dirty="0" smtClean="0">
                <a:solidFill>
                  <a:srgbClr val="3C7483"/>
                </a:solidFill>
              </a:rPr>
              <a:t> </a:t>
            </a:r>
            <a:r>
              <a:rPr lang="en-US" sz="3200" dirty="0" smtClean="0">
                <a:solidFill>
                  <a:srgbClr val="3C7483"/>
                </a:solidFill>
              </a:rPr>
              <a:t>– L IPS  were more </a:t>
            </a:r>
          </a:p>
          <a:p>
            <a:r>
              <a:rPr lang="en-US" sz="3200" dirty="0" smtClean="0">
                <a:solidFill>
                  <a:srgbClr val="3C7483"/>
                </a:solidFill>
              </a:rPr>
              <a:t>functionally connected</a:t>
            </a:r>
          </a:p>
          <a:p>
            <a:r>
              <a:rPr lang="en-US" sz="3200" dirty="0">
                <a:solidFill>
                  <a:srgbClr val="3C7483"/>
                </a:solidFill>
              </a:rPr>
              <a:t>w</a:t>
            </a:r>
            <a:r>
              <a:rPr lang="en-US" sz="3200" dirty="0" smtClean="0">
                <a:solidFill>
                  <a:srgbClr val="3C7483"/>
                </a:solidFill>
              </a:rPr>
              <a:t>hile watching the letter unfold as they write it</a:t>
            </a:r>
          </a:p>
          <a:p>
            <a:r>
              <a:rPr lang="en-US" sz="3200" dirty="0">
                <a:solidFill>
                  <a:srgbClr val="3C7483"/>
                </a:solidFill>
              </a:rPr>
              <a:t>t</a:t>
            </a:r>
            <a:r>
              <a:rPr lang="en-US" sz="3200" dirty="0" smtClean="0">
                <a:solidFill>
                  <a:srgbClr val="3C7483"/>
                </a:solidFill>
              </a:rPr>
              <a:t>han while writing the letter without ink.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6517601" y="27710737"/>
            <a:ext cx="10957986" cy="7493664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Conclusions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6517600" y="29334681"/>
            <a:ext cx="10957987" cy="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3" name="TextBox 432"/>
          <p:cNvSpPr txBox="1"/>
          <p:nvPr/>
        </p:nvSpPr>
        <p:spPr>
          <a:xfrm>
            <a:off x="26903751" y="29565600"/>
            <a:ext cx="10389557" cy="994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Functional </a:t>
            </a: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connections between </a:t>
            </a: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visual </a:t>
            </a:r>
            <a:r>
              <a:rPr lang="en-US" sz="32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and </a:t>
            </a:r>
            <a:endParaRPr lang="en-US" sz="3200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motor brain regions support letter writing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in literate adults; however,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they appear to be mediated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by parietal cortex.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Pre-literate,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early-literate,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and literate adults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use different brain regions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during letter perception and during letter writing.</a:t>
            </a: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u="sng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</a:endParaRPr>
          </a:p>
          <a:p>
            <a:endParaRPr lang="en-US" sz="3200" dirty="0">
              <a:solidFill>
                <a:srgbClr val="808080">
                  <a:lumMod val="75000"/>
                </a:srgbClr>
              </a:solidFill>
              <a:latin typeface="Arial"/>
              <a:cs typeface="Arial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30815880" y="30451544"/>
            <a:ext cx="6740934" cy="4059796"/>
            <a:chOff x="30335449" y="40076298"/>
            <a:chExt cx="7419256" cy="4603335"/>
          </a:xfrm>
        </p:grpSpPr>
        <p:pic>
          <p:nvPicPr>
            <p:cNvPr id="529" name="Picture 528" descr="method1VSmethod2_ANCOVA_ftestinteractionbetweenconditionsandmethod_51_-46_30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954" b="45992" l="3376" r="46273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8" t="6567" r="54239" b="58957"/>
            <a:stretch/>
          </p:blipFill>
          <p:spPr>
            <a:xfrm>
              <a:off x="30335449" y="40076298"/>
              <a:ext cx="4784489" cy="4603335"/>
            </a:xfrm>
            <a:prstGeom prst="rect">
              <a:avLst/>
            </a:prstGeom>
          </p:spPr>
        </p:pic>
        <p:sp>
          <p:nvSpPr>
            <p:cNvPr id="530" name="TextBox 529"/>
            <p:cNvSpPr txBox="1"/>
            <p:nvPr/>
          </p:nvSpPr>
          <p:spPr>
            <a:xfrm>
              <a:off x="31475391" y="43501961"/>
              <a:ext cx="6279314" cy="942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RFX ANCOVA, Two-Factor w/repeated measures on factor A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 smtClean="0">
                  <a:solidFill>
                    <a:srgbClr val="606060"/>
                  </a:solidFill>
                </a:rPr>
                <a:t>vox</a:t>
              </a:r>
              <a:r>
                <a:rPr lang="en-US" sz="1600" dirty="0" smtClean="0">
                  <a:solidFill>
                    <a:srgbClr val="606060"/>
                  </a:solidFill>
                </a:rPr>
                <a:t> = 0.01, </a:t>
              </a:r>
              <a:r>
                <a:rPr lang="en-US" sz="1600" i="1" dirty="0" err="1" smtClean="0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 smtClean="0">
                  <a:solidFill>
                    <a:srgbClr val="606060"/>
                  </a:solidFill>
                </a:rPr>
                <a:t>clust</a:t>
              </a:r>
              <a:r>
                <a:rPr lang="en-US" sz="1600" dirty="0" smtClean="0">
                  <a:solidFill>
                    <a:srgbClr val="606060"/>
                  </a:solidFill>
                </a:rPr>
                <a:t> = 0.01</a:t>
              </a:r>
              <a:endParaRPr lang="en-US" sz="1600" i="1" dirty="0" smtClean="0">
                <a:solidFill>
                  <a:srgbClr val="606060"/>
                </a:solidFill>
              </a:endParaRPr>
            </a:p>
            <a:p>
              <a:r>
                <a:rPr lang="en-US" sz="1600" dirty="0" smtClean="0">
                  <a:solidFill>
                    <a:srgbClr val="606060"/>
                  </a:solidFill>
                </a:rPr>
                <a:t>x, y, z = 51, -41, 30</a:t>
              </a:r>
              <a:endParaRPr lang="en-US" sz="1600" dirty="0">
                <a:solidFill>
                  <a:srgbClr val="606060"/>
                </a:solidFill>
              </a:endParaRPr>
            </a:p>
          </p:txBody>
        </p:sp>
        <p:sp>
          <p:nvSpPr>
            <p:cNvPr id="532" name="TextBox 531"/>
            <p:cNvSpPr txBox="1"/>
            <p:nvPr/>
          </p:nvSpPr>
          <p:spPr>
            <a:xfrm>
              <a:off x="33500459" y="40552116"/>
              <a:ext cx="1925214" cy="5932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00000"/>
                  </a:solidFill>
                </a:rPr>
                <a:t>R IPS/IPL</a:t>
              </a:r>
              <a:endParaRPr lang="en-US" sz="2800" dirty="0">
                <a:solidFill>
                  <a:srgbClr val="800000"/>
                </a:solidFill>
              </a:endParaRPr>
            </a:p>
          </p:txBody>
        </p:sp>
        <p:pic>
          <p:nvPicPr>
            <p:cNvPr id="533" name="Picture 532" descr="Screen Shot 2016-02-21 at 5.24.10 PM.png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705" b="89873" l="9766" r="9843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4078" y="40412501"/>
              <a:ext cx="3881225" cy="359316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37948376" y="27710736"/>
            <a:ext cx="10743424" cy="7493663"/>
            <a:chOff x="33451800" y="28715155"/>
            <a:chExt cx="15316200" cy="6489243"/>
          </a:xfrm>
        </p:grpSpPr>
        <p:sp>
          <p:nvSpPr>
            <p:cNvPr id="305" name="Content Placeholder 4"/>
            <p:cNvSpPr txBox="1">
              <a:spLocks/>
            </p:cNvSpPr>
            <p:nvPr/>
          </p:nvSpPr>
          <p:spPr>
            <a:xfrm>
              <a:off x="33451800" y="28715155"/>
              <a:ext cx="15316200" cy="6489243"/>
            </a:xfrm>
            <a:prstGeom prst="rect">
              <a:avLst/>
            </a:prstGeom>
            <a:solidFill>
              <a:srgbClr val="DFD9BD"/>
            </a:solidFill>
          </p:spPr>
          <p:txBody>
            <a:bodyPr lIns="457200" tIns="274320" rIns="457200" bIns="91440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dirty="0" smtClean="0">
                  <a:solidFill>
                    <a:srgbClr val="000000"/>
                  </a:solidFill>
                </a:rPr>
                <a:t>References</a:t>
              </a:r>
            </a:p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534" name="Straight Connector 533"/>
            <p:cNvCxnSpPr/>
            <p:nvPr/>
          </p:nvCxnSpPr>
          <p:spPr bwMode="auto">
            <a:xfrm>
              <a:off x="33451800" y="30121433"/>
              <a:ext cx="15293689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AF9F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6" name="Content Placeholder 4"/>
          <p:cNvSpPr txBox="1">
            <a:spLocks/>
          </p:cNvSpPr>
          <p:nvPr/>
        </p:nvSpPr>
        <p:spPr>
          <a:xfrm>
            <a:off x="26517600" y="18288000"/>
            <a:ext cx="22158410" cy="8892586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Study </a:t>
            </a:r>
            <a:r>
              <a:rPr lang="en-US" dirty="0" smtClean="0">
                <a:solidFill>
                  <a:srgbClr val="000000"/>
                </a:solidFill>
              </a:rPr>
              <a:t>2 Results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7" name="Straight Connector 306"/>
          <p:cNvCxnSpPr/>
          <p:nvPr/>
        </p:nvCxnSpPr>
        <p:spPr bwMode="auto">
          <a:xfrm>
            <a:off x="26517600" y="20016501"/>
            <a:ext cx="17373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2" name="Group 141"/>
          <p:cNvGrpSpPr/>
          <p:nvPr/>
        </p:nvGrpSpPr>
        <p:grpSpPr>
          <a:xfrm>
            <a:off x="26448122" y="19374048"/>
            <a:ext cx="10768986" cy="7534762"/>
            <a:chOff x="26600522" y="19375113"/>
            <a:chExt cx="10768986" cy="7534762"/>
          </a:xfrm>
        </p:grpSpPr>
        <p:sp>
          <p:nvSpPr>
            <p:cNvPr id="370" name="Title 1"/>
            <p:cNvSpPr txBox="1">
              <a:spLocks/>
            </p:cNvSpPr>
            <p:nvPr/>
          </p:nvSpPr>
          <p:spPr>
            <a:xfrm>
              <a:off x="36828827" y="25058218"/>
              <a:ext cx="446026" cy="68858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solidFill>
                    <a:srgbClr val="606060"/>
                  </a:solidFill>
                  <a:latin typeface="Arial"/>
                </a:rPr>
                <a:t>L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27713161" y="26201004"/>
              <a:ext cx="19545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pre-literate (n=1)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.001, </a:t>
              </a:r>
              <a:r>
                <a:rPr lang="en-US" sz="1600" i="1" dirty="0" err="1" smtClean="0">
                  <a:solidFill>
                    <a:srgbClr val="606060"/>
                  </a:solidFill>
                </a:rPr>
                <a:t>uncorr</a:t>
              </a:r>
              <a:r>
                <a:rPr lang="en-US" sz="1600" dirty="0">
                  <a:solidFill>
                    <a:srgbClr val="606060"/>
                  </a:solidFill>
                </a:rPr>
                <a:t>.</a:t>
              </a:r>
              <a:endParaRPr lang="en-US" sz="1600" i="1" dirty="0">
                <a:solidFill>
                  <a:srgbClr val="606060"/>
                </a:solidFill>
              </a:endParaRP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31041577" y="26078877"/>
              <a:ext cx="2368642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early-literate (n=4)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05, </a:t>
              </a:r>
              <a:r>
                <a:rPr lang="en-US" sz="1600" i="1" dirty="0" err="1" smtClean="0">
                  <a:solidFill>
                    <a:srgbClr val="606060"/>
                  </a:solidFill>
                </a:rPr>
                <a:t>clust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. corr. at </a:t>
              </a:r>
            </a:p>
            <a:p>
              <a:r>
                <a:rPr lang="en-US" sz="1600" i="1" dirty="0" smtClean="0">
                  <a:solidFill>
                    <a:srgbClr val="606060"/>
                  </a:solidFill>
                </a:rPr>
                <a:t>50 voxels</a:t>
              </a:r>
              <a:endParaRPr lang="en-US" sz="1600" i="1" dirty="0">
                <a:solidFill>
                  <a:srgbClr val="606060"/>
                </a:solidFill>
              </a:endParaRPr>
            </a:p>
          </p:txBody>
        </p:sp>
        <p:pic>
          <p:nvPicPr>
            <p:cNvPr id="373" name="Picture 372" descr="Screen Shot 2016-02-21 at 1.25.37 PM.png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718" b="96865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0522" y="19375113"/>
              <a:ext cx="3815799" cy="4113034"/>
            </a:xfrm>
            <a:prstGeom prst="rect">
              <a:avLst/>
            </a:prstGeom>
          </p:spPr>
        </p:pic>
        <p:pic>
          <p:nvPicPr>
            <p:cNvPr id="374" name="Picture 373" descr="Screen Shot 2016-02-21 at 1.31.26 PM.png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14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7305" y="22626755"/>
              <a:ext cx="3666945" cy="3760488"/>
            </a:xfrm>
            <a:prstGeom prst="rect">
              <a:avLst/>
            </a:prstGeom>
          </p:spPr>
        </p:pic>
        <p:pic>
          <p:nvPicPr>
            <p:cNvPr id="375" name="Picture 374" descr="Screen Shot 2016-02-21 at 1.50.51 PM.png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9894" b="97880" l="4364" r="97818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1028" y="19549617"/>
              <a:ext cx="3815580" cy="4113034"/>
            </a:xfrm>
            <a:prstGeom prst="rect">
              <a:avLst/>
            </a:prstGeom>
          </p:spPr>
        </p:pic>
        <p:pic>
          <p:nvPicPr>
            <p:cNvPr id="376" name="Picture 375" descr="Screen Shot 2016-02-21 at 1.51.25 PM.png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98846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3819" y="22737028"/>
              <a:ext cx="3286633" cy="3760488"/>
            </a:xfrm>
            <a:prstGeom prst="rect">
              <a:avLst/>
            </a:prstGeom>
          </p:spPr>
        </p:pic>
        <p:sp>
          <p:nvSpPr>
            <p:cNvPr id="377" name="TextBox 376"/>
            <p:cNvSpPr txBox="1"/>
            <p:nvPr/>
          </p:nvSpPr>
          <p:spPr>
            <a:xfrm>
              <a:off x="34726681" y="26078877"/>
              <a:ext cx="2368642" cy="83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08080">
                      <a:lumMod val="75000"/>
                    </a:srgbClr>
                  </a:solidFill>
                </a:rPr>
                <a:t>literate (n=2)</a:t>
              </a:r>
            </a:p>
            <a:p>
              <a:r>
                <a:rPr lang="en-US" sz="1600" i="1" dirty="0" err="1">
                  <a:solidFill>
                    <a:srgbClr val="808080">
                      <a:lumMod val="75000"/>
                    </a:srgbClr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808080">
                      <a:lumMod val="75000"/>
                    </a:srgbClr>
                  </a:solidFill>
                </a:rPr>
                <a:t>vox</a:t>
              </a:r>
              <a:r>
                <a:rPr lang="en-US" sz="1600" i="1" dirty="0">
                  <a:solidFill>
                    <a:srgbClr val="808080">
                      <a:lumMod val="75000"/>
                    </a:srgbClr>
                  </a:solidFill>
                </a:rPr>
                <a:t> &lt; .</a:t>
              </a:r>
              <a:r>
                <a:rPr lang="en-US" sz="1600" i="1" dirty="0" smtClean="0">
                  <a:solidFill>
                    <a:srgbClr val="808080">
                      <a:lumMod val="75000"/>
                    </a:srgbClr>
                  </a:solidFill>
                </a:rPr>
                <a:t>05, </a:t>
              </a:r>
              <a:r>
                <a:rPr lang="en-US" sz="1600" i="1" dirty="0" err="1" smtClean="0">
                  <a:solidFill>
                    <a:srgbClr val="808080">
                      <a:lumMod val="75000"/>
                    </a:srgbClr>
                  </a:solidFill>
                </a:rPr>
                <a:t>clust</a:t>
              </a:r>
              <a:r>
                <a:rPr lang="en-US" sz="1600" i="1" dirty="0" smtClean="0">
                  <a:solidFill>
                    <a:srgbClr val="808080">
                      <a:lumMod val="75000"/>
                    </a:srgbClr>
                  </a:solidFill>
                </a:rPr>
                <a:t>. corr. at </a:t>
              </a:r>
            </a:p>
            <a:p>
              <a:r>
                <a:rPr lang="en-US" sz="1600" i="1" dirty="0" smtClean="0">
                  <a:solidFill>
                    <a:srgbClr val="808080">
                      <a:lumMod val="75000"/>
                    </a:srgbClr>
                  </a:solidFill>
                </a:rPr>
                <a:t>50 voxels</a:t>
              </a:r>
              <a:endParaRPr lang="en-US" sz="1600" i="1" dirty="0">
                <a:solidFill>
                  <a:srgbClr val="808080">
                    <a:lumMod val="75000"/>
                  </a:srgbClr>
                </a:solidFill>
              </a:endParaRPr>
            </a:p>
          </p:txBody>
        </p:sp>
        <p:pic>
          <p:nvPicPr>
            <p:cNvPr id="378" name="Picture 377" descr="Screen Shot 2016-02-21 at 2.22.03 PM.png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98099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2374" y="22957575"/>
              <a:ext cx="3141263" cy="3290427"/>
            </a:xfrm>
            <a:prstGeom prst="rect">
              <a:avLst/>
            </a:prstGeom>
          </p:spPr>
        </p:pic>
        <p:pic>
          <p:nvPicPr>
            <p:cNvPr id="379" name="Picture 378" descr="Screen Shot 2016-02-21 at 2.17.36 PM.png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8233" y="19549617"/>
              <a:ext cx="3871275" cy="4113034"/>
            </a:xfrm>
            <a:prstGeom prst="rect">
              <a:avLst/>
            </a:prstGeom>
          </p:spPr>
        </p:pic>
      </p:grpSp>
      <p:grpSp>
        <p:nvGrpSpPr>
          <p:cNvPr id="417" name="Group 416"/>
          <p:cNvGrpSpPr>
            <a:grpSpLocks noChangeAspect="1"/>
          </p:cNvGrpSpPr>
          <p:nvPr/>
        </p:nvGrpSpPr>
        <p:grpSpPr>
          <a:xfrm>
            <a:off x="44881800" y="18527875"/>
            <a:ext cx="3718875" cy="1594812"/>
            <a:chOff x="5566461" y="3335863"/>
            <a:chExt cx="2406511" cy="652319"/>
          </a:xfrm>
        </p:grpSpPr>
        <p:cxnSp>
          <p:nvCxnSpPr>
            <p:cNvPr id="418" name="Straight Connector 417"/>
            <p:cNvCxnSpPr/>
            <p:nvPr/>
          </p:nvCxnSpPr>
          <p:spPr>
            <a:xfrm flipH="1" flipV="1">
              <a:off x="6828089" y="3580640"/>
              <a:ext cx="52353" cy="407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flipV="1">
              <a:off x="6980857" y="3335863"/>
              <a:ext cx="0" cy="337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>
              <a:off x="6989695" y="3976009"/>
              <a:ext cx="9832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1" name="Group 420"/>
            <p:cNvGrpSpPr/>
            <p:nvPr/>
          </p:nvGrpSpPr>
          <p:grpSpPr>
            <a:xfrm rot="1836777">
              <a:off x="5566461" y="3562616"/>
              <a:ext cx="655518" cy="382386"/>
              <a:chOff x="152400" y="4178548"/>
              <a:chExt cx="914400" cy="533400"/>
            </a:xfrm>
          </p:grpSpPr>
          <p:sp>
            <p:nvSpPr>
              <p:cNvPr id="427" name="Donut 426"/>
              <p:cNvSpPr/>
              <p:nvPr/>
            </p:nvSpPr>
            <p:spPr>
              <a:xfrm>
                <a:off x="152400" y="4178548"/>
                <a:ext cx="914400" cy="533400"/>
              </a:xfrm>
              <a:prstGeom prst="donut">
                <a:avLst>
                  <a:gd name="adj" fmla="val 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457200" y="4254748"/>
                <a:ext cx="45720" cy="457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304800" y="4547096"/>
                <a:ext cx="533400" cy="164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cxnSp>
          <p:nvCxnSpPr>
            <p:cNvPr id="422" name="Straight Connector 421"/>
            <p:cNvCxnSpPr>
              <a:stCxn id="427" idx="5"/>
            </p:cNvCxnSpPr>
            <p:nvPr/>
          </p:nvCxnSpPr>
          <p:spPr>
            <a:xfrm flipV="1">
              <a:off x="6024834" y="3982620"/>
              <a:ext cx="856390" cy="5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flipV="1">
              <a:off x="6716562" y="3550669"/>
              <a:ext cx="163879" cy="75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7" name="TextBox 526"/>
          <p:cNvSpPr txBox="1"/>
          <p:nvPr/>
        </p:nvSpPr>
        <p:spPr>
          <a:xfrm>
            <a:off x="27007763" y="20271369"/>
            <a:ext cx="2783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06060"/>
                </a:solidFill>
              </a:rPr>
              <a:t>DURING LETTER WRITING</a:t>
            </a:r>
            <a:endParaRPr lang="en-US" sz="1600" dirty="0">
              <a:solidFill>
                <a:srgbClr val="60606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7236844" y="19691613"/>
            <a:ext cx="10388156" cy="7103526"/>
            <a:chOff x="27076588" y="28445749"/>
            <a:chExt cx="10388156" cy="7103526"/>
          </a:xfrm>
        </p:grpSpPr>
        <p:sp>
          <p:nvSpPr>
            <p:cNvPr id="380" name="Title 1"/>
            <p:cNvSpPr txBox="1">
              <a:spLocks/>
            </p:cNvSpPr>
            <p:nvPr/>
          </p:nvSpPr>
          <p:spPr>
            <a:xfrm>
              <a:off x="37032127" y="33850867"/>
              <a:ext cx="432617" cy="6583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solidFill>
                    <a:srgbClr val="606060"/>
                  </a:solidFill>
                  <a:latin typeface="Arial"/>
                </a:rPr>
                <a:t>L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27706889" y="34826769"/>
              <a:ext cx="19469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pre-literate (n=1)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 smtClean="0">
                  <a:solidFill>
                    <a:srgbClr val="606060"/>
                  </a:solidFill>
                </a:rPr>
                <a:t>vox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 &lt; .001, </a:t>
              </a:r>
              <a:r>
                <a:rPr lang="en-US" sz="1600" i="1" dirty="0" err="1" smtClean="0">
                  <a:solidFill>
                    <a:srgbClr val="606060"/>
                  </a:solidFill>
                </a:rPr>
                <a:t>uncorr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.</a:t>
              </a:r>
              <a:endParaRPr lang="en-US" sz="1600" i="1" dirty="0">
                <a:solidFill>
                  <a:srgbClr val="606060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31418858" y="34718278"/>
              <a:ext cx="23686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early-literate (n=4)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05, </a:t>
              </a:r>
              <a:r>
                <a:rPr lang="en-US" sz="1600" i="1" dirty="0" err="1" smtClean="0">
                  <a:solidFill>
                    <a:srgbClr val="606060"/>
                  </a:solidFill>
                </a:rPr>
                <a:t>clust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. corr. at </a:t>
              </a:r>
            </a:p>
            <a:p>
              <a:r>
                <a:rPr lang="en-US" sz="1600" i="1" dirty="0" smtClean="0">
                  <a:solidFill>
                    <a:srgbClr val="606060"/>
                  </a:solidFill>
                </a:rPr>
                <a:t>50 voxels</a:t>
              </a:r>
              <a:endParaRPr lang="en-US" sz="1600" i="1" dirty="0">
                <a:solidFill>
                  <a:srgbClr val="606060"/>
                </a:solidFill>
              </a:endParaRPr>
            </a:p>
          </p:txBody>
        </p:sp>
        <p:pic>
          <p:nvPicPr>
            <p:cNvPr id="383" name="Picture 382" descr="Screen Shot 2016-02-21 at 1.55.22 PM.png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99273" l="1509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2897" y="28551919"/>
              <a:ext cx="3670044" cy="3932671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34993178" y="34577076"/>
              <a:ext cx="23686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literate (n=2)</a:t>
              </a:r>
            </a:p>
            <a:p>
              <a:r>
                <a:rPr lang="en-US" sz="1600" i="1" dirty="0" err="1">
                  <a:solidFill>
                    <a:srgbClr val="606060"/>
                  </a:solidFill>
                </a:rPr>
                <a:t>p</a:t>
              </a:r>
              <a:r>
                <a:rPr lang="en-US" sz="1600" i="1" baseline="-25000" dirty="0" err="1">
                  <a:solidFill>
                    <a:srgbClr val="606060"/>
                  </a:solidFill>
                </a:rPr>
                <a:t>vox</a:t>
              </a:r>
              <a:r>
                <a:rPr lang="en-US" sz="1600" i="1" dirty="0">
                  <a:solidFill>
                    <a:srgbClr val="606060"/>
                  </a:solidFill>
                </a:rPr>
                <a:t> &lt; .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05, </a:t>
              </a:r>
              <a:r>
                <a:rPr lang="en-US" sz="1600" i="1" dirty="0" err="1" smtClean="0">
                  <a:solidFill>
                    <a:srgbClr val="606060"/>
                  </a:solidFill>
                </a:rPr>
                <a:t>clust</a:t>
              </a:r>
              <a:r>
                <a:rPr lang="en-US" sz="1600" i="1" dirty="0" smtClean="0">
                  <a:solidFill>
                    <a:srgbClr val="606060"/>
                  </a:solidFill>
                </a:rPr>
                <a:t>. corr. at </a:t>
              </a:r>
            </a:p>
            <a:p>
              <a:r>
                <a:rPr lang="en-US" sz="1600" i="1" dirty="0" smtClean="0">
                  <a:solidFill>
                    <a:srgbClr val="606060"/>
                  </a:solidFill>
                </a:rPr>
                <a:t>50 voxels</a:t>
              </a:r>
              <a:endParaRPr lang="en-US" sz="1600" i="1" dirty="0">
                <a:solidFill>
                  <a:srgbClr val="606060"/>
                </a:solidFill>
              </a:endParaRPr>
            </a:p>
          </p:txBody>
        </p:sp>
        <p:pic>
          <p:nvPicPr>
            <p:cNvPr id="385" name="Picture 384" descr="Screen Shot 2016-02-21 at 1.32.29 PM.png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635" b="99048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6588" y="28445749"/>
              <a:ext cx="3808536" cy="3932671"/>
            </a:xfrm>
            <a:prstGeom prst="rect">
              <a:avLst/>
            </a:prstGeom>
          </p:spPr>
        </p:pic>
        <p:pic>
          <p:nvPicPr>
            <p:cNvPr id="386" name="Picture 385" descr="Screen Shot 2016-02-21 at 2.28.00 PM.png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12075" b="99623" l="364" r="99273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7153" y="28577176"/>
              <a:ext cx="3613489" cy="3595585"/>
            </a:xfrm>
            <a:prstGeom prst="rect">
              <a:avLst/>
            </a:prstGeom>
          </p:spPr>
        </p:pic>
        <p:pic>
          <p:nvPicPr>
            <p:cNvPr id="387" name="Picture 386" descr="Screen Shot 2016-02-22 at 11.53.51 AM.png"/>
            <p:cNvPicPr>
              <a:picLocks noChangeAspect="1"/>
            </p:cNvPicPr>
            <p:nvPr/>
          </p:nvPicPr>
          <p:blipFill>
            <a:blip r:embed="rId36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0" b="99265" l="1261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405" y="31510189"/>
              <a:ext cx="2745735" cy="3240262"/>
            </a:xfrm>
            <a:prstGeom prst="rect">
              <a:avLst/>
            </a:prstGeom>
          </p:spPr>
        </p:pic>
        <p:pic>
          <p:nvPicPr>
            <p:cNvPr id="388" name="Picture 387" descr="Screen Shot 2016-02-22 at 11.46.05 AM.png"/>
            <p:cNvPicPr>
              <a:picLocks noChangeAspect="1"/>
            </p:cNvPicPr>
            <p:nvPr/>
          </p:nvPicPr>
          <p:blipFill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1017" b="97966" l="3502" r="98833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7089" y="31428097"/>
              <a:ext cx="3053501" cy="3619233"/>
            </a:xfrm>
            <a:prstGeom prst="rect">
              <a:avLst/>
            </a:prstGeom>
          </p:spPr>
        </p:pic>
        <p:pic>
          <p:nvPicPr>
            <p:cNvPr id="389" name="Picture 388" descr="Screen Shot 2016-02-22 at 11.45.16 AM.png"/>
            <p:cNvPicPr>
              <a:picLocks noChangeAspect="1"/>
            </p:cNvPicPr>
            <p:nvPr/>
          </p:nvPicPr>
          <p:blipFill>
            <a:blip r:embed="rId40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2113" b="96831" l="3077" r="9846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0677" y="31361582"/>
              <a:ext cx="3072220" cy="3465188"/>
            </a:xfrm>
            <a:prstGeom prst="rect">
              <a:avLst/>
            </a:prstGeom>
          </p:spPr>
        </p:pic>
        <p:sp>
          <p:nvSpPr>
            <p:cNvPr id="528" name="TextBox 527"/>
            <p:cNvSpPr txBox="1"/>
            <p:nvPr/>
          </p:nvSpPr>
          <p:spPr>
            <a:xfrm>
              <a:off x="27571661" y="28994779"/>
              <a:ext cx="2860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06060"/>
                  </a:solidFill>
                </a:rPr>
                <a:t>DURING PASSIVE VIEWING</a:t>
              </a:r>
              <a:endParaRPr lang="en-US" sz="1600" dirty="0">
                <a:solidFill>
                  <a:srgbClr val="606060"/>
                </a:solidFill>
              </a:endParaRPr>
            </a:p>
          </p:txBody>
        </p:sp>
      </p:grpSp>
      <p:grpSp>
        <p:nvGrpSpPr>
          <p:cNvPr id="573" name="Group 572"/>
          <p:cNvGrpSpPr>
            <a:grpSpLocks noChangeAspect="1"/>
          </p:cNvGrpSpPr>
          <p:nvPr/>
        </p:nvGrpSpPr>
        <p:grpSpPr>
          <a:xfrm>
            <a:off x="43014997" y="11426342"/>
            <a:ext cx="5728442" cy="6154983"/>
            <a:chOff x="4929388" y="1062586"/>
            <a:chExt cx="4620490" cy="5029200"/>
          </a:xfrm>
        </p:grpSpPr>
        <p:pic>
          <p:nvPicPr>
            <p:cNvPr id="574" name="Picture 573" descr="1.png"/>
            <p:cNvPicPr>
              <a:picLocks noChangeAspect="1"/>
            </p:cNvPicPr>
            <p:nvPr/>
          </p:nvPicPr>
          <p:blipFill>
            <a:blip r:embed="rId42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4355" b="97823" l="9547" r="89737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951" y="1104125"/>
              <a:ext cx="3007927" cy="4615983"/>
            </a:xfrm>
            <a:prstGeom prst="rect">
              <a:avLst/>
            </a:prstGeom>
          </p:spPr>
        </p:pic>
        <p:pic>
          <p:nvPicPr>
            <p:cNvPr id="575" name="Picture 574" descr="5.png"/>
            <p:cNvPicPr>
              <a:picLocks noChangeAspect="1"/>
            </p:cNvPicPr>
            <p:nvPr/>
          </p:nvPicPr>
          <p:blipFill>
            <a:blip r:embed="rId44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3374" b="89877" l="9955" r="89819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388" y="1062586"/>
              <a:ext cx="3409366" cy="5029200"/>
            </a:xfrm>
            <a:prstGeom prst="rect">
              <a:avLst/>
            </a:prstGeom>
          </p:spPr>
        </p:pic>
      </p:grpSp>
      <p:sp>
        <p:nvSpPr>
          <p:cNvPr id="576" name="Title 1"/>
          <p:cNvSpPr txBox="1">
            <a:spLocks/>
          </p:cNvSpPr>
          <p:nvPr/>
        </p:nvSpPr>
        <p:spPr>
          <a:xfrm>
            <a:off x="47866044" y="16169604"/>
            <a:ext cx="634149" cy="8514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606060"/>
                </a:solidFill>
                <a:latin typeface="Century Gothic"/>
              </a:rPr>
              <a:t>L</a:t>
            </a:r>
          </a:p>
        </p:txBody>
      </p:sp>
      <p:sp>
        <p:nvSpPr>
          <p:cNvPr id="577" name="TextBox 576"/>
          <p:cNvSpPr txBox="1"/>
          <p:nvPr/>
        </p:nvSpPr>
        <p:spPr>
          <a:xfrm>
            <a:off x="46615824" y="16840200"/>
            <a:ext cx="2041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L </a:t>
            </a:r>
            <a:r>
              <a:rPr lang="en-US" sz="2800" dirty="0" err="1" smtClean="0">
                <a:solidFill>
                  <a:srgbClr val="800000"/>
                </a:solidFill>
              </a:rPr>
              <a:t>FuG</a:t>
            </a:r>
            <a:endParaRPr lang="en-US" sz="2800" dirty="0" smtClean="0">
              <a:solidFill>
                <a:srgbClr val="800000"/>
              </a:solidFill>
            </a:endParaRPr>
          </a:p>
          <a:p>
            <a:r>
              <a:rPr lang="en-US" sz="1400" dirty="0" smtClean="0">
                <a:solidFill>
                  <a:srgbClr val="800000"/>
                </a:solidFill>
              </a:rPr>
              <a:t>TAL: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(-42, -50, -17)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10985096" y="12573000"/>
            <a:ext cx="516930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400" b="1" u="sng" dirty="0" smtClean="0">
                <a:solidFill>
                  <a:srgbClr val="808080">
                    <a:lumMod val="75000"/>
                  </a:srgbClr>
                </a:solidFill>
              </a:rPr>
              <a:t>Scanning Protocol</a:t>
            </a:r>
            <a:endParaRPr lang="en-US" sz="4400" b="1" u="sng" dirty="0" smtClean="0">
              <a:solidFill>
                <a:srgbClr val="808080">
                  <a:lumMod val="75000"/>
                </a:srgbClr>
              </a:solidFill>
            </a:endParaRPr>
          </a:p>
          <a:p>
            <a:endParaRPr lang="en-US" sz="5400" dirty="0" smtClean="0">
              <a:solidFill>
                <a:srgbClr val="808080">
                  <a:lumMod val="75000"/>
                </a:srgbClr>
              </a:solidFill>
            </a:endParaRPr>
          </a:p>
        </p:txBody>
      </p:sp>
      <p:cxnSp>
        <p:nvCxnSpPr>
          <p:cNvPr id="391" name="Straight Connector 390"/>
          <p:cNvCxnSpPr/>
          <p:nvPr/>
        </p:nvCxnSpPr>
        <p:spPr bwMode="auto">
          <a:xfrm>
            <a:off x="26517600" y="10591800"/>
            <a:ext cx="17318887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3" name="Group 392"/>
          <p:cNvGrpSpPr/>
          <p:nvPr/>
        </p:nvGrpSpPr>
        <p:grpSpPr>
          <a:xfrm>
            <a:off x="16078763" y="28346400"/>
            <a:ext cx="9767998" cy="6858000"/>
            <a:chOff x="-427989" y="0"/>
            <a:chExt cx="9767998" cy="6858000"/>
          </a:xfrm>
        </p:grpSpPr>
        <p:sp>
          <p:nvSpPr>
            <p:cNvPr id="394" name="Content Placeholder 4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FD9BD"/>
            </a:solidFill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defTabSz="170083" eaLnBrk="1" hangingPunct="1">
                <a:spcBef>
                  <a:spcPct val="0"/>
                </a:spcBef>
                <a:spcAft>
                  <a:spcPct val="0"/>
                </a:spcAft>
              </a:pPr>
              <a:endParaRPr lang="en-US" sz="800" dirty="0">
                <a:solidFill>
                  <a:srgbClr val="000000"/>
                </a:solidFill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dirty="0" smtClean="0">
                <a:latin typeface="Arial"/>
              </a:endParaRPr>
            </a:p>
            <a:p>
              <a:pPr lvl="1"/>
              <a:endParaRPr lang="en-US" dirty="0" smtClean="0">
                <a:latin typeface="Arial"/>
              </a:endParaRPr>
            </a:p>
            <a:p>
              <a:pPr lvl="1"/>
              <a:endParaRPr lang="en-US" dirty="0">
                <a:latin typeface="Arial"/>
              </a:endParaRPr>
            </a:p>
            <a:p>
              <a:pPr lvl="1"/>
              <a:endParaRPr lang="en-US" dirty="0" smtClean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800" dirty="0">
                <a:latin typeface="Arial"/>
              </a:endParaRPr>
            </a:p>
            <a:p>
              <a:pPr lvl="1"/>
              <a:endParaRPr lang="en-US" sz="1000" dirty="0">
                <a:latin typeface="Arial"/>
              </a:endParaRPr>
            </a:p>
            <a:p>
              <a:pPr marL="330717" lvl="2" indent="-75592">
                <a:buFont typeface="Arial" pitchFamily="34" charset="0"/>
                <a:buChar char="•"/>
              </a:pPr>
              <a:endParaRPr lang="en-US" dirty="0">
                <a:latin typeface="Arial"/>
              </a:endParaRPr>
            </a:p>
          </p:txBody>
        </p:sp>
        <p:pic>
          <p:nvPicPr>
            <p:cNvPr id="399" name="Picture 398" descr="glm_color.png"/>
            <p:cNvPicPr>
              <a:picLocks noChangeAspect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7" y="988281"/>
              <a:ext cx="3422728" cy="1352975"/>
            </a:xfrm>
            <a:prstGeom prst="rect">
              <a:avLst/>
            </a:prstGeom>
          </p:spPr>
        </p:pic>
        <p:grpSp>
          <p:nvGrpSpPr>
            <p:cNvPr id="401" name="Group 400"/>
            <p:cNvGrpSpPr/>
            <p:nvPr/>
          </p:nvGrpSpPr>
          <p:grpSpPr>
            <a:xfrm>
              <a:off x="5368232" y="1163186"/>
              <a:ext cx="652516" cy="684709"/>
              <a:chOff x="16080242" y="17144624"/>
              <a:chExt cx="3523587" cy="3651783"/>
            </a:xfrm>
          </p:grpSpPr>
          <p:pic>
            <p:nvPicPr>
              <p:cNvPr id="482" name="Picture 481" descr="voi_functional_BD.png"/>
              <p:cNvPicPr>
                <a:picLocks noChangeAspect="1"/>
              </p:cNvPicPr>
              <p:nvPr/>
            </p:nvPicPr>
            <p:blipFill rotWithShape="1"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00"/>
              <a:stretch/>
            </p:blipFill>
            <p:spPr>
              <a:xfrm>
                <a:off x="16080242" y="17144624"/>
                <a:ext cx="3523587" cy="3179014"/>
              </a:xfrm>
              <a:prstGeom prst="rect">
                <a:avLst/>
              </a:prstGeom>
            </p:spPr>
          </p:pic>
          <p:sp>
            <p:nvSpPr>
              <p:cNvPr id="483" name="TextBox 482"/>
              <p:cNvSpPr txBox="1"/>
              <p:nvPr/>
            </p:nvSpPr>
            <p:spPr>
              <a:xfrm>
                <a:off x="16157975" y="19647441"/>
                <a:ext cx="2321331" cy="1148966"/>
              </a:xfrm>
              <a:prstGeom prst="rect">
                <a:avLst/>
              </a:prstGeom>
              <a:noFill/>
            </p:spPr>
            <p:txBody>
              <a:bodyPr wrap="none" lIns="91428" tIns="45714" rIns="91428" bIns="45714" rtlCol="0">
                <a:spAutoFit/>
              </a:bodyPr>
              <a:lstStyle/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BD</a:t>
                </a:r>
              </a:p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261 voxels</a:t>
                </a: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6121120" y="1163187"/>
              <a:ext cx="655390" cy="684709"/>
              <a:chOff x="20145836" y="17144624"/>
              <a:chExt cx="3539107" cy="3651781"/>
            </a:xfrm>
          </p:grpSpPr>
          <p:pic>
            <p:nvPicPr>
              <p:cNvPr id="471" name="Picture 470" descr="voi_functional_PM.png"/>
              <p:cNvPicPr>
                <a:picLocks/>
              </p:cNvPicPr>
              <p:nvPr/>
            </p:nvPicPr>
            <p:blipFill rotWithShape="1"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00"/>
              <a:stretch/>
            </p:blipFill>
            <p:spPr>
              <a:xfrm>
                <a:off x="20145836" y="17144624"/>
                <a:ext cx="3539107" cy="3189314"/>
              </a:xfrm>
              <a:prstGeom prst="rect">
                <a:avLst/>
              </a:prstGeom>
            </p:spPr>
          </p:pic>
          <p:sp>
            <p:nvSpPr>
              <p:cNvPr id="472" name="TextBox 471"/>
              <p:cNvSpPr txBox="1"/>
              <p:nvPr/>
            </p:nvSpPr>
            <p:spPr>
              <a:xfrm>
                <a:off x="20177140" y="19647440"/>
                <a:ext cx="2321331" cy="1148965"/>
              </a:xfrm>
              <a:prstGeom prst="rect">
                <a:avLst/>
              </a:prstGeom>
              <a:noFill/>
            </p:spPr>
            <p:txBody>
              <a:bodyPr wrap="none" lIns="91428" tIns="45714" rIns="91428" bIns="45714" rtlCol="0">
                <a:spAutoFit/>
              </a:bodyPr>
              <a:lstStyle/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PM</a:t>
                </a:r>
              </a:p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518 voxels</a:t>
                </a: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6912633" y="1161254"/>
              <a:ext cx="665158" cy="686640"/>
              <a:chOff x="24420008" y="17134324"/>
              <a:chExt cx="3591853" cy="3662082"/>
            </a:xfrm>
          </p:grpSpPr>
          <p:pic>
            <p:nvPicPr>
              <p:cNvPr id="468" name="Picture 467" descr="voi_functional_SS.png"/>
              <p:cNvPicPr>
                <a:picLocks/>
              </p:cNvPicPr>
              <p:nvPr/>
            </p:nvPicPr>
            <p:blipFill rotWithShape="1"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02"/>
              <a:stretch/>
            </p:blipFill>
            <p:spPr>
              <a:xfrm>
                <a:off x="24420008" y="17134324"/>
                <a:ext cx="3591853" cy="3199614"/>
              </a:xfrm>
              <a:prstGeom prst="rect">
                <a:avLst/>
              </a:prstGeom>
            </p:spPr>
          </p:pic>
          <p:sp>
            <p:nvSpPr>
              <p:cNvPr id="469" name="TextBox 468"/>
              <p:cNvSpPr txBox="1"/>
              <p:nvPr/>
            </p:nvSpPr>
            <p:spPr>
              <a:xfrm>
                <a:off x="24428956" y="19647440"/>
                <a:ext cx="2321330" cy="1148966"/>
              </a:xfrm>
              <a:prstGeom prst="rect">
                <a:avLst/>
              </a:prstGeom>
              <a:noFill/>
            </p:spPr>
            <p:txBody>
              <a:bodyPr wrap="none" lIns="91428" tIns="45714" rIns="91428" bIns="45714" rtlCol="0">
                <a:spAutoFit/>
              </a:bodyPr>
              <a:lstStyle/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SS</a:t>
                </a:r>
              </a:p>
              <a:p>
                <a:pPr defTabSz="170170"/>
                <a:r>
                  <a:rPr lang="en-US" sz="400" dirty="0">
                    <a:solidFill>
                      <a:srgbClr val="FFFFFF"/>
                    </a:solidFill>
                  </a:rPr>
                  <a:t>190 voxels</a:t>
                </a:r>
              </a:p>
            </p:txBody>
          </p:sp>
        </p:grpSp>
        <p:sp>
          <p:nvSpPr>
            <p:cNvPr id="404" name="Content Placeholder 4"/>
            <p:cNvSpPr txBox="1">
              <a:spLocks/>
            </p:cNvSpPr>
            <p:nvPr/>
          </p:nvSpPr>
          <p:spPr>
            <a:xfrm>
              <a:off x="1043361" y="5859199"/>
              <a:ext cx="7116499" cy="511703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>
                  <a:latin typeface="Arial"/>
                </a:rPr>
                <a:t>(4) PERFORM A SECOND GLM ANALYSIS </a:t>
              </a:r>
            </a:p>
            <a:p>
              <a:pPr lvl="1" algn="ctr"/>
              <a:r>
                <a:rPr lang="en-US" sz="1600" b="1" dirty="0">
                  <a:latin typeface="Arial"/>
                </a:rPr>
                <a:t>USING THE GPPI DESIGN MATRIX.</a:t>
              </a:r>
            </a:p>
            <a:p>
              <a:pPr lvl="1" algn="ctr"/>
              <a:r>
                <a:rPr lang="en-US" sz="1600" dirty="0">
                  <a:latin typeface="Arial"/>
                </a:rPr>
                <a:t>Goal: Determine task-dependent functional connectivity with the seed.  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sp>
          <p:nvSpPr>
            <p:cNvPr id="405" name="Content Placeholder 4"/>
            <p:cNvSpPr txBox="1">
              <a:spLocks/>
            </p:cNvSpPr>
            <p:nvPr/>
          </p:nvSpPr>
          <p:spPr>
            <a:xfrm>
              <a:off x="-427989" y="991541"/>
              <a:ext cx="1918915" cy="709952"/>
            </a:xfrm>
            <a:prstGeom prst="rect">
              <a:avLst/>
            </a:prstGeom>
            <a:noFill/>
          </p:spPr>
          <p:txBody>
            <a:bodyPr lIns="457200" tIns="274320" rIns="457200" bIns="91440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voxel-by-voxel </a:t>
              </a:r>
              <a:r>
                <a:rPr lang="en-US" sz="1050" dirty="0" smtClean="0">
                  <a:solidFill>
                    <a:srgbClr val="000000"/>
                  </a:solidFill>
                  <a:latin typeface="Arial"/>
                </a:rPr>
                <a:t>GLMs</a:t>
              </a:r>
              <a:endParaRPr lang="en-US" sz="1050" dirty="0">
                <a:solidFill>
                  <a:srgbClr val="000000"/>
                </a:solidFill>
                <a:latin typeface="Arial"/>
              </a:endParaRPr>
            </a:p>
            <a:p>
              <a:pPr marL="194887" lvl="1" indent="-106302">
                <a:buFont typeface="Arial"/>
                <a:buChar char="•"/>
              </a:pPr>
              <a:endParaRPr lang="en-US" sz="1050" dirty="0">
                <a:latin typeface="Arial"/>
              </a:endParaRPr>
            </a:p>
          </p:txBody>
        </p:sp>
        <p:grpSp>
          <p:nvGrpSpPr>
            <p:cNvPr id="406" name="Group 405"/>
            <p:cNvGrpSpPr/>
            <p:nvPr/>
          </p:nvGrpSpPr>
          <p:grpSpPr>
            <a:xfrm>
              <a:off x="0" y="480577"/>
              <a:ext cx="805105" cy="866822"/>
              <a:chOff x="16098093" y="13347700"/>
              <a:chExt cx="2964607" cy="2860399"/>
            </a:xfrm>
          </p:grpSpPr>
          <p:pic>
            <p:nvPicPr>
              <p:cNvPr id="463" name="Picture 462" descr="emptybrain.png"/>
              <p:cNvPicPr>
                <a:picLocks noChangeAspect="1"/>
              </p:cNvPicPr>
              <p:nvPr/>
            </p:nvPicPr>
            <p:blipFill rotWithShape="1">
              <a:blip r:embed="rId51">
                <a:extLst>
                  <a:ext uri="{BEBA8EAE-BF5A-486C-A8C5-ECC9F3942E4B}">
                    <a14:imgProps xmlns:a14="http://schemas.microsoft.com/office/drawing/2010/main">
                      <a14:imgLayer r:embed="rId52">
                        <a14:imgEffect>
                          <a14:backgroundRemoval t="15497" b="78813" l="17584" r="8338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0" t="7582" r="8394" b="13273"/>
              <a:stretch/>
            </p:blipFill>
            <p:spPr>
              <a:xfrm>
                <a:off x="16098093" y="13347700"/>
                <a:ext cx="2964607" cy="2860399"/>
              </a:xfrm>
              <a:prstGeom prst="rect">
                <a:avLst/>
              </a:prstGeom>
            </p:spPr>
          </p:pic>
          <p:sp>
            <p:nvSpPr>
              <p:cNvPr id="464" name="Rectangle 463"/>
              <p:cNvSpPr/>
              <p:nvPr/>
            </p:nvSpPr>
            <p:spPr bwMode="auto">
              <a:xfrm>
                <a:off x="18050933" y="15068901"/>
                <a:ext cx="137160" cy="137160"/>
              </a:xfrm>
              <a:prstGeom prst="rect">
                <a:avLst/>
              </a:prstGeom>
              <a:solidFill>
                <a:srgbClr val="DFD9BD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95299"/>
                <a:endParaRPr 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423" name="Content Placeholder 7" descr="Screen Shot 2015-03-17 at 3.01.41 PM.png"/>
            <p:cNvPicPr>
              <a:picLocks noChangeAspect="1"/>
            </p:cNvPicPr>
            <p:nvPr/>
          </p:nvPicPr>
          <p:blipFill rotWithShape="1">
            <a:blip r:embed="rId5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" b="-2542"/>
            <a:stretch/>
          </p:blipFill>
          <p:spPr>
            <a:xfrm>
              <a:off x="2981635" y="2862840"/>
              <a:ext cx="3276814" cy="1612588"/>
            </a:xfrm>
            <a:prstGeom prst="rect">
              <a:avLst/>
            </a:prstGeom>
            <a:solidFill>
              <a:srgbClr val="DFD9BD"/>
            </a:solidFill>
          </p:spPr>
        </p:pic>
        <p:sp>
          <p:nvSpPr>
            <p:cNvPr id="424" name="Content Placeholder 4"/>
            <p:cNvSpPr txBox="1">
              <a:spLocks/>
            </p:cNvSpPr>
            <p:nvPr/>
          </p:nvSpPr>
          <p:spPr>
            <a:xfrm>
              <a:off x="1232936" y="2322549"/>
              <a:ext cx="6653880" cy="608795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>
                  <a:latin typeface="Arial"/>
                </a:rPr>
                <a:t>(3) CREATE GPPI DESIGN MATRIX</a:t>
              </a:r>
            </a:p>
            <a:p>
              <a:pPr lvl="1" algn="ctr"/>
              <a:r>
                <a:rPr lang="en-US" sz="1600" dirty="0">
                  <a:latin typeface="Arial"/>
                </a:rPr>
                <a:t>Goal: Generate </a:t>
              </a:r>
              <a:r>
                <a:rPr lang="en-US" sz="1600" i="1" dirty="0">
                  <a:solidFill>
                    <a:srgbClr val="008000"/>
                  </a:solidFill>
                  <a:latin typeface="Arial"/>
                </a:rPr>
                <a:t>psychophysio</a:t>
              </a:r>
              <a:r>
                <a:rPr lang="en-US" sz="1600" dirty="0">
                  <a:latin typeface="Arial"/>
                </a:rPr>
                <a:t>logical predictors.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147926" y="3768001"/>
              <a:ext cx="2247527" cy="1740723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i="1" dirty="0">
                  <a:solidFill>
                    <a:srgbClr val="0000FF"/>
                  </a:solidFill>
                </a:rPr>
                <a:t>Psych</a:t>
              </a:r>
              <a:r>
                <a:rPr lang="en-US" sz="1400" b="1" dirty="0">
                  <a:solidFill>
                    <a:srgbClr val="0000FF"/>
                  </a:solidFill>
                </a:rPr>
                <a:t>ological Predictors: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Predicted time courses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for each task,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1:p for t=t1:T.</a:t>
              </a:r>
            </a:p>
            <a:p>
              <a:pPr marL="53151" indent="-53151" defTabSz="170170">
                <a:buFont typeface="Arial"/>
                <a:buChar char="•"/>
              </a:pPr>
              <a:r>
                <a:rPr lang="en-US" sz="1400" dirty="0">
                  <a:solidFill>
                    <a:srgbClr val="0000FF"/>
                  </a:solidFill>
                </a:rPr>
                <a:t>correspond to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   TASK on/off</a:t>
              </a:r>
            </a:p>
            <a:p>
              <a:pPr marL="53151" indent="-53151" defTabSz="170170">
                <a:buFont typeface="Arial"/>
                <a:buChar char="•"/>
              </a:pPr>
              <a:r>
                <a:rPr lang="en-US" sz="1400" dirty="0">
                  <a:solidFill>
                    <a:srgbClr val="0000FF"/>
                  </a:solidFill>
                </a:rPr>
                <a:t>convolved with </a:t>
              </a:r>
            </a:p>
            <a:p>
              <a:pPr defTabSz="170170"/>
              <a:r>
                <a:rPr lang="en-US" sz="1400" dirty="0">
                  <a:solidFill>
                    <a:srgbClr val="0000FF"/>
                  </a:solidFill>
                </a:rPr>
                <a:t>   HRF</a:t>
              </a: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1751838" y="4414332"/>
              <a:ext cx="2197558" cy="1094392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i="1" dirty="0">
                  <a:solidFill>
                    <a:srgbClr val="FF0000"/>
                  </a:solidFill>
                </a:rPr>
                <a:t>Physio</a:t>
              </a:r>
              <a:r>
                <a:rPr lang="en-US" sz="1400" b="1" dirty="0">
                  <a:solidFill>
                    <a:srgbClr val="FF0000"/>
                  </a:solidFill>
                </a:rPr>
                <a:t>logical Predictors:</a:t>
              </a:r>
            </a:p>
            <a:p>
              <a:pPr defTabSz="170170"/>
              <a:r>
                <a:rPr lang="en-US" sz="1400" dirty="0">
                  <a:solidFill>
                    <a:srgbClr val="FF0000"/>
                  </a:solidFill>
                </a:rPr>
                <a:t>BOLD signal from seed </a:t>
              </a:r>
            </a:p>
            <a:p>
              <a:pPr defTabSz="170170"/>
              <a:r>
                <a:rPr lang="en-US" sz="1400" dirty="0">
                  <a:solidFill>
                    <a:srgbClr val="FF0000"/>
                  </a:solidFill>
                </a:rPr>
                <a:t>region for t=t1:T.</a:t>
              </a:r>
            </a:p>
            <a:p>
              <a:pPr marL="53151" indent="-53151" defTabSz="170170">
                <a:buFont typeface="Arial"/>
                <a:buChar char="•"/>
              </a:pPr>
              <a:r>
                <a:rPr lang="en-US" sz="1400" dirty="0">
                  <a:solidFill>
                    <a:srgbClr val="FF0000"/>
                  </a:solidFill>
                </a:rPr>
                <a:t>correspond to </a:t>
              </a:r>
            </a:p>
            <a:p>
              <a:pPr defTabSz="170170"/>
              <a:r>
                <a:rPr lang="en-US" sz="1400" dirty="0">
                  <a:solidFill>
                    <a:srgbClr val="FF0000"/>
                  </a:solidFill>
                </a:rPr>
                <a:t>   SEED activity</a:t>
              </a:r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3629492" y="4691606"/>
              <a:ext cx="2826111" cy="878948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i="1" dirty="0">
                  <a:solidFill>
                    <a:srgbClr val="008000"/>
                  </a:solidFill>
                </a:rPr>
                <a:t>Psychophysio</a:t>
              </a:r>
              <a:r>
                <a:rPr lang="en-US" sz="1400" b="1" dirty="0">
                  <a:solidFill>
                    <a:srgbClr val="008000"/>
                  </a:solidFill>
                </a:rPr>
                <a:t>logical Predictors:</a:t>
              </a:r>
            </a:p>
            <a:p>
              <a:pPr defTabSz="170170"/>
              <a:r>
                <a:rPr lang="en-US" sz="1400" dirty="0">
                  <a:solidFill>
                    <a:srgbClr val="008000"/>
                  </a:solidFill>
                </a:rPr>
                <a:t>Element-wise multiplication of </a:t>
              </a:r>
            </a:p>
            <a:p>
              <a:pPr defTabSz="170170"/>
              <a:r>
                <a:rPr lang="en-US" sz="1400" dirty="0">
                  <a:solidFill>
                    <a:srgbClr val="008000"/>
                  </a:solidFill>
                </a:rPr>
                <a:t>Psychological and Physiological </a:t>
              </a:r>
            </a:p>
            <a:p>
              <a:pPr defTabSz="170170"/>
              <a:r>
                <a:rPr lang="en-US" sz="1400" dirty="0">
                  <a:solidFill>
                    <a:srgbClr val="008000"/>
                  </a:solidFill>
                </a:rPr>
                <a:t>predictors, 1:p for t=t1:T.</a:t>
              </a: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1018314" y="3069609"/>
              <a:ext cx="1690764" cy="663505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dirty="0">
                  <a:solidFill>
                    <a:srgbClr val="000000"/>
                  </a:solidFill>
                </a:rPr>
                <a:t>Response Variable: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BOLD signal time 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course for t=t1:T.</a:t>
              </a: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6455603" y="2931344"/>
              <a:ext cx="1406469" cy="663505"/>
            </a:xfrm>
            <a:prstGeom prst="rect">
              <a:avLst/>
            </a:prstGeom>
            <a:noFill/>
          </p:spPr>
          <p:txBody>
            <a:bodyPr wrap="none" lIns="17008" tIns="8504" rIns="17008" bIns="8504" rtlCol="0">
              <a:spAutoFit/>
            </a:bodyPr>
            <a:lstStyle/>
            <a:p>
              <a:pPr defTabSz="170170"/>
              <a:r>
                <a:rPr lang="en-US" sz="1400" b="1" dirty="0">
                  <a:solidFill>
                    <a:srgbClr val="000000"/>
                  </a:solidFill>
                </a:rPr>
                <a:t>Error terms: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Error for each </a:t>
              </a:r>
            </a:p>
            <a:p>
              <a:pPr defTabSz="170170"/>
              <a:r>
                <a:rPr lang="en-US" sz="1400" dirty="0">
                  <a:solidFill>
                    <a:srgbClr val="000000"/>
                  </a:solidFill>
                </a:rPr>
                <a:t>time point, t=t1:T.</a:t>
              </a:r>
            </a:p>
          </p:txBody>
        </p:sp>
        <p:grpSp>
          <p:nvGrpSpPr>
            <p:cNvPr id="443" name="Group 442"/>
            <p:cNvGrpSpPr/>
            <p:nvPr/>
          </p:nvGrpSpPr>
          <p:grpSpPr>
            <a:xfrm>
              <a:off x="7733027" y="1148971"/>
              <a:ext cx="823561" cy="642966"/>
              <a:chOff x="28850117" y="17068810"/>
              <a:chExt cx="4447224" cy="3429155"/>
            </a:xfrm>
          </p:grpSpPr>
          <p:pic>
            <p:nvPicPr>
              <p:cNvPr id="448" name="Picture 447" descr="averagedTimecourseFromIndividual Funcitonally Defined Seeds Wyellowmagenta.jpg"/>
              <p:cNvPicPr>
                <a:picLocks noChangeAspect="1"/>
              </p:cNvPicPr>
              <p:nvPr/>
            </p:nvPicPr>
            <p:blipFill>
              <a:blip r:embed="rId54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50117" y="17068810"/>
                <a:ext cx="4447224" cy="33354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1" name="TextBox 460"/>
              <p:cNvSpPr txBox="1"/>
              <p:nvPr/>
            </p:nvSpPr>
            <p:spPr>
              <a:xfrm>
                <a:off x="28879790" y="19431004"/>
                <a:ext cx="1347266" cy="106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70170"/>
                <a:r>
                  <a:rPr lang="en-US" sz="700" dirty="0">
                    <a:solidFill>
                      <a:srgbClr val="FF0000"/>
                    </a:solidFill>
                  </a:rPr>
                  <a:t>R</a:t>
                </a:r>
              </a:p>
            </p:txBody>
          </p:sp>
          <p:cxnSp>
            <p:nvCxnSpPr>
              <p:cNvPr id="462" name="Straight Arrow Connector 461"/>
              <p:cNvCxnSpPr/>
              <p:nvPr/>
            </p:nvCxnSpPr>
            <p:spPr bwMode="auto">
              <a:xfrm flipV="1">
                <a:off x="29397866" y="18668998"/>
                <a:ext cx="624936" cy="114299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44" name="Content Placeholder 4"/>
            <p:cNvSpPr txBox="1">
              <a:spLocks/>
            </p:cNvSpPr>
            <p:nvPr/>
          </p:nvSpPr>
          <p:spPr>
            <a:xfrm>
              <a:off x="4497229" y="489107"/>
              <a:ext cx="4842780" cy="659864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 smtClean="0">
                  <a:latin typeface="Arial"/>
                </a:rPr>
                <a:t>(2) SELECT SEED VOXELS</a:t>
              </a:r>
              <a:endParaRPr lang="en-US" sz="1600" b="1" dirty="0">
                <a:latin typeface="Arial"/>
              </a:endParaRPr>
            </a:p>
            <a:p>
              <a:pPr lvl="1" algn="ctr"/>
              <a:r>
                <a:rPr lang="en-US" sz="1600" dirty="0">
                  <a:latin typeface="Arial"/>
                </a:rPr>
                <a:t>Goal: Generate </a:t>
              </a:r>
              <a:r>
                <a:rPr lang="en-US" sz="1600" i="1" dirty="0" smtClean="0">
                  <a:solidFill>
                    <a:srgbClr val="008000"/>
                  </a:solidFill>
                  <a:latin typeface="Arial"/>
                </a:rPr>
                <a:t>physio</a:t>
              </a:r>
              <a:r>
                <a:rPr lang="en-US" sz="1600" dirty="0" smtClean="0">
                  <a:latin typeface="Arial"/>
                </a:rPr>
                <a:t>logical </a:t>
              </a:r>
              <a:r>
                <a:rPr lang="en-US" sz="1600" dirty="0">
                  <a:latin typeface="Arial"/>
                </a:rPr>
                <a:t>predictors.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sp>
          <p:nvSpPr>
            <p:cNvPr id="445" name="Content Placeholder 4"/>
            <p:cNvSpPr txBox="1">
              <a:spLocks/>
            </p:cNvSpPr>
            <p:nvPr/>
          </p:nvSpPr>
          <p:spPr>
            <a:xfrm>
              <a:off x="-94882" y="464128"/>
              <a:ext cx="5160028" cy="349435"/>
            </a:xfrm>
            <a:prstGeom prst="rect">
              <a:avLst/>
            </a:prstGeom>
            <a:noFill/>
          </p:spPr>
          <p:txBody>
            <a:bodyPr lIns="85041" tIns="51025" rIns="85041" bIns="17008"/>
            <a:lstStyle>
              <a:lvl1pPr marL="0" indent="0" algn="l" defTabSz="4813300" rtl="0" eaLnBrk="0" fontAlgn="base" hangingPunct="0">
                <a:spcBef>
                  <a:spcPts val="2400"/>
                </a:spcBef>
                <a:spcAft>
                  <a:spcPts val="2400"/>
                </a:spcAft>
                <a:buNone/>
                <a:defRPr sz="8800" b="1" cap="small" baseline="0">
                  <a:solidFill>
                    <a:schemeClr val="tx1"/>
                  </a:solidFill>
                  <a:latin typeface="Georgia" pitchFamily="18" charset="0"/>
                  <a:ea typeface="+mn-ea"/>
                  <a:cs typeface="+mn-cs"/>
                </a:defRPr>
              </a:lvl1pPr>
              <a:lvl2pPr marL="476250" indent="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5000">
                  <a:solidFill>
                    <a:srgbClr val="3C3C32"/>
                  </a:solidFill>
                  <a:latin typeface="+mn-lt"/>
                </a:defRPr>
              </a:lvl2pPr>
              <a:lvl3pPr marL="1371600" indent="-4699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5000">
                  <a:solidFill>
                    <a:srgbClr val="3C3C32"/>
                  </a:solidFill>
                  <a:latin typeface="+mn-lt"/>
                </a:defRPr>
              </a:lvl3pPr>
              <a:lvl4pPr marL="2082800" indent="-660400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rgbClr val="3C3C32"/>
                  </a:solidFill>
                  <a:latin typeface="+mn-lt"/>
                </a:defRPr>
              </a:lvl4pPr>
              <a:lvl5pPr marL="10828338" indent="-1203325" algn="l" defTabSz="481330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5pPr>
              <a:lvl6pPr marL="112855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6pPr>
              <a:lvl7pPr marL="117427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7pPr>
              <a:lvl8pPr marL="121999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8pPr>
              <a:lvl9pPr marL="12657138" indent="-1203325" algn="l" defTabSz="4813300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5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1" algn="ctr"/>
              <a:r>
                <a:rPr lang="en-US" sz="1600" b="1" dirty="0" smtClean="0">
                  <a:latin typeface="Arial"/>
                </a:rPr>
                <a:t>(1) PERFORM A GLM ANALYSIS</a:t>
              </a:r>
              <a:endParaRPr lang="en-US" sz="1600" b="1" dirty="0">
                <a:latin typeface="Arial"/>
              </a:endParaRPr>
            </a:p>
            <a:p>
              <a:pPr lvl="1" algn="ctr"/>
              <a:r>
                <a:rPr lang="en-US" sz="1600" dirty="0">
                  <a:latin typeface="Arial"/>
                </a:rPr>
                <a:t>Goal: Generate </a:t>
              </a:r>
              <a:r>
                <a:rPr lang="en-US" sz="1600" i="1" dirty="0" smtClean="0">
                  <a:solidFill>
                    <a:srgbClr val="0000FF"/>
                  </a:solidFill>
                  <a:latin typeface="Arial"/>
                </a:rPr>
                <a:t>psycho</a:t>
              </a:r>
              <a:r>
                <a:rPr lang="en-US" sz="1600" dirty="0" smtClean="0">
                  <a:latin typeface="Arial"/>
                </a:rPr>
                <a:t>logical </a:t>
              </a:r>
              <a:r>
                <a:rPr lang="en-US" sz="1600" dirty="0">
                  <a:latin typeface="Arial"/>
                </a:rPr>
                <a:t>predictors.</a:t>
              </a: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  <a:p>
              <a:pPr lvl="1" algn="ctr"/>
              <a:endParaRPr lang="en-US" sz="1600" dirty="0">
                <a:latin typeface="Arial"/>
              </a:endParaRPr>
            </a:p>
          </p:txBody>
        </p:sp>
        <p:cxnSp>
          <p:nvCxnSpPr>
            <p:cNvPr id="446" name="Straight Connector 445"/>
            <p:cNvCxnSpPr/>
            <p:nvPr/>
          </p:nvCxnSpPr>
          <p:spPr>
            <a:xfrm flipV="1">
              <a:off x="262293" y="2281131"/>
              <a:ext cx="8655652" cy="1870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flipV="1">
              <a:off x="262293" y="5757656"/>
              <a:ext cx="8655652" cy="1870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4" name="TextBox 483"/>
          <p:cNvSpPr txBox="1"/>
          <p:nvPr/>
        </p:nvSpPr>
        <p:spPr>
          <a:xfrm>
            <a:off x="11049000" y="28701337"/>
            <a:ext cx="5043969" cy="584776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Seeds defined individually:</a:t>
            </a:r>
          </a:p>
        </p:txBody>
      </p:sp>
      <p:sp>
        <p:nvSpPr>
          <p:cNvPr id="486" name="TextBox 485"/>
          <p:cNvSpPr txBox="1"/>
          <p:nvPr/>
        </p:nvSpPr>
        <p:spPr>
          <a:xfrm>
            <a:off x="11164930" y="29352419"/>
            <a:ext cx="2260555" cy="1077218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Perceptual,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in L </a:t>
            </a:r>
            <a:r>
              <a:rPr lang="en-US" sz="3200" kern="0" dirty="0" err="1" smtClean="0">
                <a:solidFill>
                  <a:srgbClr val="008080"/>
                </a:solidFill>
                <a:latin typeface="Arial"/>
              </a:rPr>
              <a:t>FuG</a:t>
            </a:r>
            <a:endParaRPr lang="en-US" sz="3200" kern="0" dirty="0" smtClean="0">
              <a:solidFill>
                <a:srgbClr val="008080"/>
              </a:solidFill>
              <a:latin typeface="Arial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13854161" y="29367449"/>
            <a:ext cx="1918113" cy="1077218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Motor,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in L </a:t>
            </a:r>
            <a:r>
              <a:rPr lang="en-US" sz="3200" kern="0" dirty="0" err="1" smtClean="0">
                <a:solidFill>
                  <a:srgbClr val="660066"/>
                </a:solidFill>
                <a:latin typeface="Arial"/>
              </a:rPr>
              <a:t>dPrG</a:t>
            </a:r>
            <a:endParaRPr lang="en-US" sz="3200" kern="0" dirty="0" smtClean="0">
              <a:solidFill>
                <a:srgbClr val="660066"/>
              </a:solidFill>
              <a:latin typeface="Arial"/>
            </a:endParaRPr>
          </a:p>
        </p:txBody>
      </p:sp>
      <p:cxnSp>
        <p:nvCxnSpPr>
          <p:cNvPr id="44" name="Straight Arrow Connector 43"/>
          <p:cNvCxnSpPr>
            <a:stCxn id="486" idx="2"/>
            <a:endCxn id="492" idx="0"/>
          </p:cNvCxnSpPr>
          <p:nvPr/>
        </p:nvCxnSpPr>
        <p:spPr bwMode="auto">
          <a:xfrm>
            <a:off x="12295208" y="30429637"/>
            <a:ext cx="40054" cy="2139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8" name="Straight Arrow Connector 487"/>
          <p:cNvCxnSpPr>
            <a:stCxn id="486" idx="2"/>
          </p:cNvCxnSpPr>
          <p:nvPr/>
        </p:nvCxnSpPr>
        <p:spPr bwMode="auto">
          <a:xfrm>
            <a:off x="12295208" y="30429637"/>
            <a:ext cx="2258197" cy="21394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80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9" name="Straight Arrow Connector 488"/>
          <p:cNvCxnSpPr>
            <a:stCxn id="487" idx="2"/>
            <a:endCxn id="494" idx="0"/>
          </p:cNvCxnSpPr>
          <p:nvPr/>
        </p:nvCxnSpPr>
        <p:spPr bwMode="auto">
          <a:xfrm>
            <a:off x="14813218" y="30444667"/>
            <a:ext cx="54668" cy="2138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0" name="Straight Arrow Connector 489"/>
          <p:cNvCxnSpPr>
            <a:stCxn id="487" idx="2"/>
          </p:cNvCxnSpPr>
          <p:nvPr/>
        </p:nvCxnSpPr>
        <p:spPr bwMode="auto">
          <a:xfrm flipH="1">
            <a:off x="12555099" y="30444667"/>
            <a:ext cx="2258119" cy="2124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2" name="TextBox 491"/>
          <p:cNvSpPr txBox="1"/>
          <p:nvPr/>
        </p:nvSpPr>
        <p:spPr>
          <a:xfrm>
            <a:off x="11261991" y="32569135"/>
            <a:ext cx="2146541" cy="206210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Perceptual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Contrast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008080"/>
                </a:solidFill>
                <a:latin typeface="Arial"/>
              </a:rPr>
              <a:t>w</a:t>
            </a: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ith </a:t>
            </a:r>
            <a:r>
              <a:rPr lang="en-US" sz="3200" kern="0" dirty="0" err="1" smtClean="0">
                <a:solidFill>
                  <a:srgbClr val="008080"/>
                </a:solidFill>
                <a:latin typeface="Arial"/>
              </a:rPr>
              <a:t>gPPI</a:t>
            </a:r>
            <a:endParaRPr lang="en-US" sz="3200" kern="0" dirty="0" smtClean="0">
              <a:solidFill>
                <a:srgbClr val="00808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008080"/>
                </a:solidFill>
                <a:latin typeface="Arial"/>
              </a:rPr>
              <a:t>predictors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13868253" y="32582834"/>
            <a:ext cx="1999265" cy="2062103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Motor</a:t>
            </a:r>
            <a:r>
              <a:rPr lang="en-US" sz="3200" kern="0" dirty="0">
                <a:solidFill>
                  <a:srgbClr val="660066"/>
                </a:solidFill>
                <a:latin typeface="Arial"/>
              </a:rPr>
              <a:t> </a:t>
            </a:r>
            <a:endParaRPr lang="en-US" sz="3200" kern="0" dirty="0" smtClean="0">
              <a:solidFill>
                <a:srgbClr val="660066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Contrast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660066"/>
                </a:solidFill>
                <a:latin typeface="Arial"/>
              </a:rPr>
              <a:t>w</a:t>
            </a: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ith </a:t>
            </a:r>
            <a:r>
              <a:rPr lang="en-US" sz="3200" kern="0" dirty="0" err="1" smtClean="0">
                <a:solidFill>
                  <a:srgbClr val="660066"/>
                </a:solidFill>
                <a:latin typeface="Arial"/>
              </a:rPr>
              <a:t>gPPI</a:t>
            </a: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smtClean="0">
                <a:solidFill>
                  <a:srgbClr val="660066"/>
                </a:solidFill>
                <a:latin typeface="Arial"/>
              </a:rPr>
              <a:t>predictors 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11064352" y="17785140"/>
            <a:ext cx="21373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808080">
                    <a:lumMod val="75000"/>
                  </a:srgbClr>
                </a:solidFill>
              </a:rPr>
              <a:t>Standard Preprocessing</a:t>
            </a:r>
          </a:p>
          <a:p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</a:rPr>
              <a:t>Slice Scan Time Correction, 3D Motion Correction, Spatial Smoothing </a:t>
            </a:r>
            <a:r>
              <a:rPr lang="en-US" sz="3200" dirty="0">
                <a:solidFill>
                  <a:srgbClr val="808080">
                    <a:lumMod val="75000"/>
                  </a:srgbClr>
                </a:solidFill>
              </a:rPr>
              <a:t>(</a:t>
            </a:r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</a:rPr>
              <a:t>FWHM = </a:t>
            </a:r>
          </a:p>
          <a:p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</a:rPr>
              <a:t>6mm), Temporal High-pass Filtering 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11058025" y="19582686"/>
            <a:ext cx="119195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606060"/>
                </a:solidFill>
              </a:rPr>
              <a:t>Additional Motion Correction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606060"/>
                </a:solidFill>
              </a:rPr>
              <a:t>Spike Regression</a:t>
            </a:r>
            <a:r>
              <a:rPr lang="en-US" sz="3200" baseline="30000" dirty="0">
                <a:solidFill>
                  <a:srgbClr val="606060"/>
                </a:solidFill>
              </a:rPr>
              <a:t>6</a:t>
            </a:r>
            <a:r>
              <a:rPr lang="en-US" sz="3200" dirty="0" smtClean="0">
                <a:solidFill>
                  <a:srgbClr val="606060"/>
                </a:solidFill>
              </a:rPr>
              <a:t>: 0.05 mm threshold for adults</a:t>
            </a:r>
          </a:p>
          <a:p>
            <a:pPr lvl="7"/>
            <a:r>
              <a:rPr lang="en-US" sz="3200" dirty="0">
                <a:solidFill>
                  <a:srgbClr val="606060"/>
                </a:solidFill>
              </a:rPr>
              <a:t>	</a:t>
            </a:r>
            <a:r>
              <a:rPr lang="en-US" sz="3200" dirty="0" smtClean="0">
                <a:solidFill>
                  <a:srgbClr val="606060"/>
                </a:solidFill>
              </a:rPr>
              <a:t>2.00 mm threshold for children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606060"/>
                </a:solidFill>
              </a:rPr>
              <a:t>Motion Regression</a:t>
            </a:r>
            <a:r>
              <a:rPr lang="en-US" sz="3200" baseline="30000" dirty="0">
                <a:solidFill>
                  <a:srgbClr val="606060"/>
                </a:solidFill>
              </a:rPr>
              <a:t>7</a:t>
            </a:r>
            <a:r>
              <a:rPr lang="en-US" sz="3200" dirty="0" smtClean="0">
                <a:solidFill>
                  <a:srgbClr val="606060"/>
                </a:solidFill>
              </a:rPr>
              <a:t>: 6 rigid-body motion parameters, </a:t>
            </a:r>
          </a:p>
          <a:p>
            <a:r>
              <a:rPr lang="en-US" sz="3200" dirty="0">
                <a:solidFill>
                  <a:srgbClr val="606060"/>
                </a:solidFill>
              </a:rPr>
              <a:t>	</a:t>
            </a:r>
            <a:r>
              <a:rPr lang="en-US" sz="3200" dirty="0" smtClean="0">
                <a:solidFill>
                  <a:srgbClr val="606060"/>
                </a:solidFill>
              </a:rPr>
              <a:t>			their temporal derivatives were </a:t>
            </a:r>
          </a:p>
          <a:p>
            <a:r>
              <a:rPr lang="en-US" sz="3200" dirty="0">
                <a:solidFill>
                  <a:srgbClr val="606060"/>
                </a:solidFill>
              </a:rPr>
              <a:t>	</a:t>
            </a:r>
            <a:r>
              <a:rPr lang="en-US" sz="3200" dirty="0" smtClean="0">
                <a:solidFill>
                  <a:srgbClr val="606060"/>
                </a:solidFill>
              </a:rPr>
              <a:t>			added in children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606060"/>
                </a:solidFill>
              </a:rPr>
              <a:t>Phase Regression</a:t>
            </a:r>
            <a:r>
              <a:rPr lang="en-US" sz="3200" baseline="30000" dirty="0">
                <a:solidFill>
                  <a:srgbClr val="606060"/>
                </a:solidFill>
              </a:rPr>
              <a:t>8</a:t>
            </a:r>
            <a:r>
              <a:rPr lang="en-US" sz="3200" dirty="0" smtClean="0">
                <a:solidFill>
                  <a:srgbClr val="606060"/>
                </a:solidFill>
              </a:rPr>
              <a:t>: average change in </a:t>
            </a:r>
          </a:p>
          <a:p>
            <a:r>
              <a:rPr lang="en-US" sz="3200" dirty="0">
                <a:solidFill>
                  <a:srgbClr val="606060"/>
                </a:solidFill>
              </a:rPr>
              <a:t>	</a:t>
            </a:r>
            <a:r>
              <a:rPr lang="en-US" sz="3200" dirty="0" smtClean="0">
                <a:solidFill>
                  <a:srgbClr val="606060"/>
                </a:solidFill>
              </a:rPr>
              <a:t>			phase across slices</a:t>
            </a:r>
          </a:p>
        </p:txBody>
      </p:sp>
      <p:grpSp>
        <p:nvGrpSpPr>
          <p:cNvPr id="535" name="Group 534"/>
          <p:cNvGrpSpPr/>
          <p:nvPr/>
        </p:nvGrpSpPr>
        <p:grpSpPr>
          <a:xfrm>
            <a:off x="21623756" y="21188632"/>
            <a:ext cx="2850616" cy="2280968"/>
            <a:chOff x="0" y="1663700"/>
            <a:chExt cx="9144000" cy="3519714"/>
          </a:xfrm>
        </p:grpSpPr>
        <p:pic>
          <p:nvPicPr>
            <p:cNvPr id="536" name="Picture 535" descr="blockOrderA_study1.png"/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63700"/>
              <a:ext cx="9144000" cy="3519714"/>
            </a:xfrm>
            <a:prstGeom prst="rect">
              <a:avLst/>
            </a:prstGeom>
          </p:spPr>
        </p:pic>
        <p:sp>
          <p:nvSpPr>
            <p:cNvPr id="537" name="TextBox 536"/>
            <p:cNvSpPr txBox="1"/>
            <p:nvPr/>
          </p:nvSpPr>
          <p:spPr>
            <a:xfrm>
              <a:off x="157124" y="2890255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D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38" name="TextBox 537"/>
            <p:cNvSpPr txBox="1"/>
            <p:nvPr/>
          </p:nvSpPr>
          <p:spPr>
            <a:xfrm>
              <a:off x="890411" y="2900445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D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5045701" y="2915669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D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6023417" y="2915669"/>
              <a:ext cx="746913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D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3823557" y="2897085"/>
              <a:ext cx="702172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T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7489990" y="2942522"/>
              <a:ext cx="702172" cy="443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T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43" name="Picture 542" descr="102_run1_phaseregressor.jpeg"/>
          <p:cNvPicPr>
            <a:picLocks noChangeAspect="1"/>
          </p:cNvPicPr>
          <p:nvPr/>
        </p:nvPicPr>
        <p:blipFill rotWithShape="1"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9" r="3013" b="4526"/>
          <a:stretch/>
        </p:blipFill>
        <p:spPr>
          <a:xfrm>
            <a:off x="21412200" y="19259412"/>
            <a:ext cx="3076112" cy="2396578"/>
          </a:xfrm>
          <a:prstGeom prst="rect">
            <a:avLst/>
          </a:prstGeom>
        </p:spPr>
      </p:pic>
      <p:pic>
        <p:nvPicPr>
          <p:cNvPr id="544" name="Picture 543" descr="102_motionProcessor_run1.png"/>
          <p:cNvPicPr>
            <a:picLocks noChangeAspect="1"/>
          </p:cNvPicPr>
          <p:nvPr/>
        </p:nvPicPr>
        <p:blipFill rotWithShape="1">
          <a:blip r:embed="rId59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1" t="41443" r="14036" b="29400"/>
          <a:stretch/>
        </p:blipFill>
        <p:spPr>
          <a:xfrm>
            <a:off x="21633431" y="23156865"/>
            <a:ext cx="4203310" cy="1684335"/>
          </a:xfrm>
          <a:prstGeom prst="rect">
            <a:avLst/>
          </a:prstGeom>
        </p:spPr>
      </p:pic>
      <p:sp>
        <p:nvSpPr>
          <p:cNvPr id="547" name="TextBox 546"/>
          <p:cNvSpPr txBox="1"/>
          <p:nvPr/>
        </p:nvSpPr>
        <p:spPr>
          <a:xfrm>
            <a:off x="11072316" y="10749677"/>
            <a:ext cx="140736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808080">
                    <a:lumMod val="75000"/>
                  </a:srgbClr>
                </a:solidFill>
              </a:rPr>
              <a:t>Study Groups:</a:t>
            </a:r>
          </a:p>
          <a:p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</a:rPr>
              <a:t>Study 1: literate adults</a:t>
            </a:r>
          </a:p>
          <a:p>
            <a:r>
              <a:rPr lang="en-US" sz="3200" dirty="0" smtClean="0">
                <a:solidFill>
                  <a:srgbClr val="808080">
                    <a:lumMod val="75000"/>
                  </a:srgbClr>
                </a:solidFill>
              </a:rPr>
              <a:t>Study 2: pre-literate (5.5-6.5 yrs.), early-literate (6.5-7.5 yrs.), literate (adults)</a:t>
            </a:r>
          </a:p>
          <a:p>
            <a:endParaRPr lang="en-US" sz="5400" dirty="0" smtClean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0972800" y="13030203"/>
            <a:ext cx="14901637" cy="4997169"/>
            <a:chOff x="10972800" y="13062231"/>
            <a:chExt cx="14901637" cy="4997169"/>
          </a:xfrm>
        </p:grpSpPr>
        <p:grpSp>
          <p:nvGrpSpPr>
            <p:cNvPr id="13" name="Group 12"/>
            <p:cNvGrpSpPr/>
            <p:nvPr/>
          </p:nvGrpSpPr>
          <p:grpSpPr>
            <a:xfrm>
              <a:off x="10972800" y="13062231"/>
              <a:ext cx="14901637" cy="4997169"/>
              <a:chOff x="11064352" y="11096585"/>
              <a:chExt cx="14901637" cy="4997169"/>
            </a:xfrm>
          </p:grpSpPr>
          <p:sp>
            <p:nvSpPr>
              <p:cNvPr id="615" name="TextBox 614"/>
              <p:cNvSpPr txBox="1"/>
              <p:nvPr/>
            </p:nvSpPr>
            <p:spPr>
              <a:xfrm>
                <a:off x="11946928" y="12444261"/>
                <a:ext cx="4140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FF"/>
                    </a:solidFill>
                  </a:rPr>
                  <a:t>4s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29" name="Straight Connector 428"/>
              <p:cNvCxnSpPr/>
              <p:nvPr/>
            </p:nvCxnSpPr>
            <p:spPr>
              <a:xfrm>
                <a:off x="11287982" y="11524116"/>
                <a:ext cx="14651805" cy="1213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30" name="Straight Connector 429"/>
              <p:cNvCxnSpPr/>
              <p:nvPr/>
            </p:nvCxnSpPr>
            <p:spPr>
              <a:xfrm>
                <a:off x="11267327" y="11628094"/>
                <a:ext cx="0" cy="64012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35" name="Straight Connector 434"/>
              <p:cNvCxnSpPr/>
              <p:nvPr/>
            </p:nvCxnSpPr>
            <p:spPr>
              <a:xfrm>
                <a:off x="11257696" y="12272084"/>
                <a:ext cx="710788" cy="17927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436" name="TextBox 435"/>
              <p:cNvSpPr txBox="1"/>
              <p:nvPr/>
            </p:nvSpPr>
            <p:spPr>
              <a:xfrm>
                <a:off x="11064352" y="12360901"/>
                <a:ext cx="5318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20s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cxnSp>
            <p:nvCxnSpPr>
              <p:cNvPr id="439" name="Straight Connector 438"/>
              <p:cNvCxnSpPr>
                <a:endCxn id="615" idx="0"/>
              </p:cNvCxnSpPr>
              <p:nvPr/>
            </p:nvCxnSpPr>
            <p:spPr>
              <a:xfrm flipH="1">
                <a:off x="12153970" y="12294799"/>
                <a:ext cx="78031" cy="149462"/>
              </a:xfrm>
              <a:prstGeom prst="line">
                <a:avLst/>
              </a:prstGeom>
              <a:noFill/>
              <a:ln w="952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grpSp>
            <p:nvGrpSpPr>
              <p:cNvPr id="449" name="Group 448"/>
              <p:cNvGrpSpPr>
                <a:grpSpLocks noChangeAspect="1"/>
              </p:cNvGrpSpPr>
              <p:nvPr/>
            </p:nvGrpSpPr>
            <p:grpSpPr>
              <a:xfrm>
                <a:off x="11246285" y="12806850"/>
                <a:ext cx="2023201" cy="1045454"/>
                <a:chOff x="205180" y="4171649"/>
                <a:chExt cx="2236818" cy="1059712"/>
              </a:xfrm>
            </p:grpSpPr>
            <p:pic>
              <p:nvPicPr>
                <p:cNvPr id="518" name="Picture 517" descr="S.png"/>
                <p:cNvPicPr>
                  <a:picLocks noChangeAspect="1"/>
                </p:cNvPicPr>
                <p:nvPr/>
              </p:nvPicPr>
              <p:blipFill>
                <a:blip r:embed="rId6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2398" y="4171649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9" name="Picture 518" descr="T.png"/>
                <p:cNvPicPr>
                  <a:picLocks noChangeAspect="1"/>
                </p:cNvPicPr>
                <p:nvPr/>
              </p:nvPicPr>
              <p:blipFill>
                <a:blip r:embed="rId6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96368" y="4275246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0" name="Picture 519" descr="X.png"/>
                <p:cNvPicPr>
                  <a:picLocks noChangeAspect="1"/>
                </p:cNvPicPr>
                <p:nvPr/>
              </p:nvPicPr>
              <p:blipFill>
                <a:blip r:embed="rId6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1158" y="4379427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1" name="Picture 520" descr="U.png"/>
                <p:cNvPicPr>
                  <a:picLocks noChangeAspect="1"/>
                </p:cNvPicPr>
                <p:nvPr/>
              </p:nvPicPr>
              <p:blipFill>
                <a:blip r:embed="rId6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6358" y="4524739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2" name="Picture 521" descr="C.png"/>
                <p:cNvPicPr>
                  <a:picLocks noChangeAspect="1"/>
                </p:cNvPicPr>
                <p:nvPr/>
              </p:nvPicPr>
              <p:blipFill>
                <a:blip r:embed="rId6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558" y="4660082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3" name="Picture 522" descr="V.png"/>
                <p:cNvPicPr>
                  <a:picLocks noChangeAspect="1"/>
                </p:cNvPicPr>
                <p:nvPr/>
              </p:nvPicPr>
              <p:blipFill>
                <a:blip r:embed="rId66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180" y="477416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24" name="Picture 523" descr="writingHand.jpg"/>
                <p:cNvPicPr>
                  <a:picLocks noChangeAspect="1"/>
                </p:cNvPicPr>
                <p:nvPr/>
              </p:nvPicPr>
              <p:blipFill>
                <a:blip r:embed="rId67" cstate="email">
                  <a:alphaModFix/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350" y="4696442"/>
                  <a:ext cx="482375" cy="482375"/>
                </a:xfrm>
                <a:prstGeom prst="rect">
                  <a:avLst/>
                </a:prstGeom>
                <a:ln>
                  <a:solidFill>
                    <a:srgbClr val="7F7F7F"/>
                  </a:solidFill>
                </a:ln>
                <a:effectLst>
                  <a:softEdge rad="112500"/>
                </a:effectLst>
              </p:spPr>
            </p:pic>
          </p:grpSp>
          <p:grpSp>
            <p:nvGrpSpPr>
              <p:cNvPr id="450" name="Group 449"/>
              <p:cNvGrpSpPr>
                <a:grpSpLocks noChangeAspect="1"/>
              </p:cNvGrpSpPr>
              <p:nvPr/>
            </p:nvGrpSpPr>
            <p:grpSpPr>
              <a:xfrm>
                <a:off x="13827276" y="12810816"/>
                <a:ext cx="2032216" cy="1045454"/>
                <a:chOff x="1437373" y="4042995"/>
                <a:chExt cx="2123190" cy="1089170"/>
              </a:xfrm>
            </p:grpSpPr>
            <p:pic>
              <p:nvPicPr>
                <p:cNvPr id="511" name="Picture 510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50963" y="404299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2" name="Picture 511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030" y="414231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3" name="Picture 512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55230" y="427159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4" name="Picture 513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60840" y="442554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5" name="Picture 514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15043" y="4542357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6" name="Picture 515" descr="blank.png"/>
                <p:cNvPicPr>
                  <a:picLocks noChangeAspect="1"/>
                </p:cNvPicPr>
                <p:nvPr/>
              </p:nvPicPr>
              <p:blipFill>
                <a:blip r:embed="rId68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373" y="467496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7" name="Picture 516" descr="writingHand.jpg"/>
                <p:cNvPicPr>
                  <a:picLocks noChangeAspect="1"/>
                </p:cNvPicPr>
                <p:nvPr/>
              </p:nvPicPr>
              <p:blipFill>
                <a:blip r:embed="rId69" cstate="email">
                  <a:alphaModFix/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8012" y="4606009"/>
                  <a:ext cx="482375" cy="482375"/>
                </a:xfrm>
                <a:prstGeom prst="rect">
                  <a:avLst/>
                </a:prstGeom>
                <a:ln>
                  <a:solidFill>
                    <a:srgbClr val="7F7F7F"/>
                  </a:solidFill>
                </a:ln>
                <a:effectLst>
                  <a:softEdge rad="112500"/>
                </a:effectLst>
              </p:spPr>
            </p:pic>
          </p:grpSp>
          <p:grpSp>
            <p:nvGrpSpPr>
              <p:cNvPr id="451" name="Group 450"/>
              <p:cNvGrpSpPr>
                <a:grpSpLocks noChangeAspect="1"/>
              </p:cNvGrpSpPr>
              <p:nvPr/>
            </p:nvGrpSpPr>
            <p:grpSpPr>
              <a:xfrm>
                <a:off x="16415326" y="12758654"/>
                <a:ext cx="2032216" cy="1045454"/>
                <a:chOff x="3155017" y="4050325"/>
                <a:chExt cx="2236818" cy="1038890"/>
              </a:xfrm>
            </p:grpSpPr>
            <p:pic>
              <p:nvPicPr>
                <p:cNvPr id="505" name="Picture 504" descr="S.png"/>
                <p:cNvPicPr>
                  <a:picLocks noChangeAspect="1"/>
                </p:cNvPicPr>
                <p:nvPr/>
              </p:nvPicPr>
              <p:blipFill>
                <a:blip r:embed="rId6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2235" y="405032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6" name="Picture 505" descr="T.png"/>
                <p:cNvPicPr>
                  <a:picLocks noChangeAspect="1"/>
                </p:cNvPicPr>
                <p:nvPr/>
              </p:nvPicPr>
              <p:blipFill>
                <a:blip r:embed="rId6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205" y="4133100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7" name="Picture 506" descr="X.png"/>
                <p:cNvPicPr>
                  <a:picLocks noChangeAspect="1"/>
                </p:cNvPicPr>
                <p:nvPr/>
              </p:nvPicPr>
              <p:blipFill>
                <a:blip r:embed="rId6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0995" y="423728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8" name="Picture 507" descr="U.png"/>
                <p:cNvPicPr>
                  <a:picLocks noChangeAspect="1"/>
                </p:cNvPicPr>
                <p:nvPr/>
              </p:nvPicPr>
              <p:blipFill>
                <a:blip r:embed="rId6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6195" y="438259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9" name="Picture 508" descr="C.png"/>
                <p:cNvPicPr>
                  <a:picLocks noChangeAspect="1"/>
                </p:cNvPicPr>
                <p:nvPr/>
              </p:nvPicPr>
              <p:blipFill>
                <a:blip r:embed="rId6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1395" y="4517936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10" name="Picture 509" descr="V.png"/>
                <p:cNvPicPr>
                  <a:picLocks noChangeAspect="1"/>
                </p:cNvPicPr>
                <p:nvPr/>
              </p:nvPicPr>
              <p:blipFill>
                <a:blip r:embed="rId66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5017" y="463201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grpSp>
            <p:nvGrpSpPr>
              <p:cNvPr id="452" name="Group 451"/>
              <p:cNvGrpSpPr>
                <a:grpSpLocks noChangeAspect="1"/>
              </p:cNvGrpSpPr>
              <p:nvPr/>
            </p:nvGrpSpPr>
            <p:grpSpPr>
              <a:xfrm>
                <a:off x="21619626" y="12788229"/>
                <a:ext cx="1865776" cy="1044619"/>
                <a:chOff x="4557926" y="4059789"/>
                <a:chExt cx="2318334" cy="1057055"/>
              </a:xfrm>
            </p:grpSpPr>
            <p:pic>
              <p:nvPicPr>
                <p:cNvPr id="499" name="Picture 498" descr="Styped.png"/>
                <p:cNvPicPr>
                  <a:picLocks noChangeAspect="1"/>
                </p:cNvPicPr>
                <p:nvPr/>
              </p:nvPicPr>
              <p:blipFill>
                <a:blip r:embed="rId70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66660" y="4059789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0" name="Picture 499" descr="Ttyped.png"/>
                <p:cNvPicPr>
                  <a:picLocks noChangeAspect="1"/>
                </p:cNvPicPr>
                <p:nvPr/>
              </p:nvPicPr>
              <p:blipFill>
                <a:blip r:embed="rId7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3614" y="417121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1" name="Picture 500" descr="Xtyped.png"/>
                <p:cNvPicPr>
                  <a:picLocks noChangeAspect="1"/>
                </p:cNvPicPr>
                <p:nvPr/>
              </p:nvPicPr>
              <p:blipFill>
                <a:blip r:embed="rId7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6774" y="4284587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2" name="Picture 501" descr="Utyped.png"/>
                <p:cNvPicPr>
                  <a:picLocks noChangeAspect="1"/>
                </p:cNvPicPr>
                <p:nvPr/>
              </p:nvPicPr>
              <p:blipFill>
                <a:blip r:embed="rId7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3791" y="4431044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3" name="Picture 502" descr="Ctyped.png"/>
                <p:cNvPicPr>
                  <a:picLocks noChangeAspect="1"/>
                </p:cNvPicPr>
                <p:nvPr/>
              </p:nvPicPr>
              <p:blipFill>
                <a:blip r:embed="rId7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8581" y="4544420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04" name="Picture 503" descr="Vtyped.png"/>
                <p:cNvPicPr>
                  <a:picLocks noChangeAspect="1"/>
                </p:cNvPicPr>
                <p:nvPr/>
              </p:nvPicPr>
              <p:blipFill>
                <a:blip r:embed="rId7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7926" y="4659644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53" name="TextBox 452"/>
              <p:cNvSpPr txBox="1"/>
              <p:nvPr/>
            </p:nvSpPr>
            <p:spPr>
              <a:xfrm>
                <a:off x="11246285" y="14033631"/>
                <a:ext cx="148480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00FF"/>
                    </a:solidFill>
                    <a:latin typeface="Arial"/>
                  </a:rPr>
                  <a:t>Print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00FF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00FF"/>
                    </a:solidFill>
                    <a:latin typeface="Arial"/>
                  </a:rPr>
                  <a:t>(ink)</a:t>
                </a:r>
                <a:endParaRPr lang="en-US" sz="3200" kern="0" dirty="0">
                  <a:solidFill>
                    <a:srgbClr val="0000FF"/>
                  </a:solidFill>
                  <a:latin typeface="Arial"/>
                </a:endParaRPr>
              </a:p>
            </p:txBody>
          </p:sp>
          <p:sp>
            <p:nvSpPr>
              <p:cNvPr id="454" name="TextBox 453"/>
              <p:cNvSpPr txBox="1"/>
              <p:nvPr/>
            </p:nvSpPr>
            <p:spPr>
              <a:xfrm>
                <a:off x="13827276" y="14033631"/>
                <a:ext cx="16022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FF"/>
                    </a:solidFill>
                    <a:latin typeface="Arial"/>
                  </a:rPr>
                  <a:t>Print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FF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FF"/>
                    </a:solidFill>
                    <a:latin typeface="Arial"/>
                  </a:rPr>
                  <a:t>(no ink)</a:t>
                </a:r>
                <a:endParaRPr lang="en-US" sz="3200" kern="0" dirty="0">
                  <a:solidFill>
                    <a:srgbClr val="0080FF"/>
                  </a:solidFill>
                  <a:latin typeface="Arial"/>
                </a:endParaRPr>
              </a:p>
            </p:txBody>
          </p:sp>
          <p:sp>
            <p:nvSpPr>
              <p:cNvPr id="455" name="TextBox 454"/>
              <p:cNvSpPr txBox="1"/>
              <p:nvPr/>
            </p:nvSpPr>
            <p:spPr>
              <a:xfrm>
                <a:off x="18664775" y="14031651"/>
                <a:ext cx="183767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FF80"/>
                    </a:solidFill>
                    <a:latin typeface="Arial"/>
                  </a:rPr>
                  <a:t>Perceive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FF80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FF80"/>
                    </a:solidFill>
                    <a:latin typeface="Arial"/>
                  </a:rPr>
                  <a:t>(own,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FF80"/>
                    </a:solidFill>
                    <a:latin typeface="Arial"/>
                  </a:rPr>
                  <a:t>static)</a:t>
                </a:r>
                <a:endParaRPr lang="en-US" sz="3200" kern="0" dirty="0">
                  <a:solidFill>
                    <a:srgbClr val="00FF80"/>
                  </a:solidFill>
                  <a:latin typeface="Arial"/>
                </a:endParaRPr>
              </a:p>
            </p:txBody>
          </p:sp>
          <p:sp>
            <p:nvSpPr>
              <p:cNvPr id="456" name="TextBox 455"/>
              <p:cNvSpPr txBox="1"/>
              <p:nvPr/>
            </p:nvSpPr>
            <p:spPr>
              <a:xfrm>
                <a:off x="21176128" y="14006254"/>
                <a:ext cx="183767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Perceive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(typed,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BBE0E3">
                        <a:lumMod val="75000"/>
                      </a:srgbClr>
                    </a:solidFill>
                    <a:latin typeface="Arial"/>
                  </a:rPr>
                  <a:t>static)</a:t>
                </a:r>
                <a:endParaRPr lang="en-US" sz="3200" kern="0" dirty="0">
                  <a:solidFill>
                    <a:srgbClr val="BBE0E3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457" name="TextBox 456"/>
              <p:cNvSpPr txBox="1"/>
              <p:nvPr/>
            </p:nvSpPr>
            <p:spPr>
              <a:xfrm>
                <a:off x="13228314" y="13333248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606060"/>
                    </a:solidFill>
                    <a:latin typeface="Arial"/>
                  </a:rPr>
                  <a:t>+</a:t>
                </a:r>
                <a:endParaRPr lang="en-US" sz="1600" kern="0" dirty="0">
                  <a:solidFill>
                    <a:srgbClr val="606060"/>
                  </a:solidFill>
                  <a:latin typeface="Arial"/>
                </a:endParaRPr>
              </a:p>
            </p:txBody>
          </p:sp>
          <p:sp>
            <p:nvSpPr>
              <p:cNvPr id="458" name="TextBox 457"/>
              <p:cNvSpPr txBox="1"/>
              <p:nvPr/>
            </p:nvSpPr>
            <p:spPr>
              <a:xfrm>
                <a:off x="15808586" y="13305011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606060"/>
                    </a:solidFill>
                    <a:latin typeface="Arial"/>
                  </a:rPr>
                  <a:t>+</a:t>
                </a:r>
                <a:endParaRPr lang="en-US" sz="1600" kern="0" dirty="0">
                  <a:solidFill>
                    <a:srgbClr val="606060"/>
                  </a:solidFill>
                  <a:latin typeface="Arial"/>
                </a:endParaRPr>
              </a:p>
            </p:txBody>
          </p:sp>
          <p:sp>
            <p:nvSpPr>
              <p:cNvPr id="459" name="TextBox 458"/>
              <p:cNvSpPr txBox="1"/>
              <p:nvPr/>
            </p:nvSpPr>
            <p:spPr>
              <a:xfrm>
                <a:off x="18192618" y="13310539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606060"/>
                    </a:solidFill>
                    <a:latin typeface="Arial"/>
                  </a:rPr>
                  <a:t>+</a:t>
                </a:r>
                <a:endParaRPr lang="en-US" sz="1600" kern="0" dirty="0">
                  <a:solidFill>
                    <a:srgbClr val="606060"/>
                  </a:solidFill>
                  <a:latin typeface="Arial"/>
                </a:endParaRPr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20812594" y="13272718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606060"/>
                    </a:solidFill>
                    <a:latin typeface="Arial"/>
                  </a:rPr>
                  <a:t>+</a:t>
                </a:r>
                <a:endParaRPr lang="en-US" sz="1600" kern="0" dirty="0">
                  <a:solidFill>
                    <a:srgbClr val="606060"/>
                  </a:solidFill>
                  <a:latin typeface="Arial"/>
                </a:endParaRPr>
              </a:p>
            </p:txBody>
          </p:sp>
          <p:sp>
            <p:nvSpPr>
              <p:cNvPr id="465" name="TextBox 464"/>
              <p:cNvSpPr txBox="1"/>
              <p:nvPr/>
            </p:nvSpPr>
            <p:spPr>
              <a:xfrm>
                <a:off x="16192323" y="14031651"/>
                <a:ext cx="190796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00"/>
                    </a:solidFill>
                    <a:latin typeface="Arial"/>
                  </a:rPr>
                  <a:t>Perceive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00"/>
                    </a:solidFill>
                    <a:latin typeface="Arial"/>
                  </a:rPr>
                  <a:t>Letters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00"/>
                    </a:solidFill>
                    <a:latin typeface="Arial"/>
                  </a:rPr>
                  <a:t>(own,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 smtClean="0">
                    <a:solidFill>
                      <a:srgbClr val="008000"/>
                    </a:solidFill>
                    <a:latin typeface="Arial"/>
                  </a:rPr>
                  <a:t>dynamic)</a:t>
                </a:r>
                <a:endParaRPr lang="en-US" sz="3200" kern="0" dirty="0">
                  <a:solidFill>
                    <a:srgbClr val="008000"/>
                  </a:solidFill>
                  <a:latin typeface="Arial"/>
                </a:endParaRPr>
              </a:p>
            </p:txBody>
          </p:sp>
          <p:sp>
            <p:nvSpPr>
              <p:cNvPr id="466" name="TextBox 465"/>
              <p:cNvSpPr txBox="1"/>
              <p:nvPr/>
            </p:nvSpPr>
            <p:spPr>
              <a:xfrm>
                <a:off x="18242768" y="11096585"/>
                <a:ext cx="6025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6:36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grpSp>
            <p:nvGrpSpPr>
              <p:cNvPr id="467" name="Group 466"/>
              <p:cNvGrpSpPr>
                <a:grpSpLocks noChangeAspect="1"/>
              </p:cNvGrpSpPr>
              <p:nvPr/>
            </p:nvGrpSpPr>
            <p:grpSpPr>
              <a:xfrm>
                <a:off x="18876015" y="12795064"/>
                <a:ext cx="2032216" cy="1045454"/>
                <a:chOff x="3155017" y="4050325"/>
                <a:chExt cx="2236818" cy="1038890"/>
              </a:xfrm>
            </p:grpSpPr>
            <p:pic>
              <p:nvPicPr>
                <p:cNvPr id="476" name="Picture 475" descr="S.png"/>
                <p:cNvPicPr>
                  <a:picLocks noChangeAspect="1"/>
                </p:cNvPicPr>
                <p:nvPr/>
              </p:nvPicPr>
              <p:blipFill>
                <a:blip r:embed="rId61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2235" y="405032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77" name="Picture 476" descr="T.png"/>
                <p:cNvPicPr>
                  <a:picLocks noChangeAspect="1"/>
                </p:cNvPicPr>
                <p:nvPr/>
              </p:nvPicPr>
              <p:blipFill>
                <a:blip r:embed="rId62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6205" y="4133100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78" name="Picture 477" descr="X.png"/>
                <p:cNvPicPr>
                  <a:picLocks noChangeAspect="1"/>
                </p:cNvPicPr>
                <p:nvPr/>
              </p:nvPicPr>
              <p:blipFill>
                <a:blip r:embed="rId63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0995" y="4237281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79" name="Picture 478" descr="U.png"/>
                <p:cNvPicPr>
                  <a:picLocks noChangeAspect="1"/>
                </p:cNvPicPr>
                <p:nvPr/>
              </p:nvPicPr>
              <p:blipFill>
                <a:blip r:embed="rId64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6195" y="4382593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80" name="Picture 479" descr="C.png"/>
                <p:cNvPicPr>
                  <a:picLocks noChangeAspect="1"/>
                </p:cNvPicPr>
                <p:nvPr/>
              </p:nvPicPr>
              <p:blipFill>
                <a:blip r:embed="rId65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1395" y="4517936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81" name="Picture 480" descr="V.png"/>
                <p:cNvPicPr>
                  <a:picLocks noChangeAspect="1"/>
                </p:cNvPicPr>
                <p:nvPr/>
              </p:nvPicPr>
              <p:blipFill>
                <a:blip r:embed="rId66" cstate="email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5017" y="4632015"/>
                  <a:ext cx="609600" cy="457200"/>
                </a:xfrm>
                <a:prstGeom prst="rect">
                  <a:avLst/>
                </a:prstGeom>
                <a:ln w="3175" cap="sq" cmpd="sng">
                  <a:solidFill>
                    <a:srgbClr val="7F7F7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470" name="TextBox 469"/>
              <p:cNvSpPr txBox="1"/>
              <p:nvPr/>
            </p:nvSpPr>
            <p:spPr>
              <a:xfrm>
                <a:off x="23444112" y="13310539"/>
                <a:ext cx="314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rgbClr val="606060"/>
                    </a:solidFill>
                    <a:latin typeface="Arial"/>
                  </a:rPr>
                  <a:t>+</a:t>
                </a:r>
                <a:endParaRPr lang="en-US" sz="1600" kern="0" dirty="0">
                  <a:solidFill>
                    <a:srgbClr val="606060"/>
                  </a:solidFill>
                  <a:latin typeface="Arial"/>
                </a:endParaRPr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24053031" y="12615804"/>
                <a:ext cx="191295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 smtClean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… a second set of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5</a:t>
                </a:r>
                <a:r>
                  <a:rPr lang="en-US" sz="2400" kern="0" dirty="0" smtClean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 blocks with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kern="0" dirty="0" smtClean="0">
                    <a:solidFill>
                      <a:srgbClr val="808080">
                        <a:lumMod val="75000"/>
                      </a:srgbClr>
                    </a:solidFill>
                    <a:latin typeface="Arial"/>
                  </a:rPr>
                  <a:t>different letters </a:t>
                </a:r>
              </a:p>
            </p:txBody>
          </p:sp>
          <p:cxnSp>
            <p:nvCxnSpPr>
              <p:cNvPr id="474" name="Straight Connector 473"/>
              <p:cNvCxnSpPr/>
              <p:nvPr/>
            </p:nvCxnSpPr>
            <p:spPr>
              <a:xfrm flipV="1">
                <a:off x="24978378" y="12275278"/>
                <a:ext cx="974362" cy="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ysDash"/>
              </a:ln>
              <a:effectLst/>
            </p:spPr>
          </p:cxnSp>
          <p:grpSp>
            <p:nvGrpSpPr>
              <p:cNvPr id="694" name="Group 693"/>
              <p:cNvGrpSpPr/>
              <p:nvPr/>
            </p:nvGrpSpPr>
            <p:grpSpPr>
              <a:xfrm>
                <a:off x="11842431" y="11601874"/>
                <a:ext cx="2823053" cy="1133641"/>
                <a:chOff x="1840100" y="26373838"/>
                <a:chExt cx="2256786" cy="924086"/>
              </a:xfrm>
            </p:grpSpPr>
            <p:grpSp>
              <p:nvGrpSpPr>
                <p:cNvPr id="637" name="Group 636"/>
                <p:cNvGrpSpPr/>
                <p:nvPr/>
              </p:nvGrpSpPr>
              <p:grpSpPr>
                <a:xfrm>
                  <a:off x="2359354" y="26403035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38" name="Straight Connector 637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9" name="Straight Connector 638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0" name="Straight Connector 639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1" name="Straight Connector 640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42" name="Group 641"/>
                <p:cNvGrpSpPr/>
                <p:nvPr/>
              </p:nvGrpSpPr>
              <p:grpSpPr>
                <a:xfrm>
                  <a:off x="2626581" y="26402470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43" name="Straight Connector 642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47" name="Group 646"/>
                <p:cNvGrpSpPr/>
                <p:nvPr/>
              </p:nvGrpSpPr>
              <p:grpSpPr>
                <a:xfrm>
                  <a:off x="2893808" y="26405346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48" name="Straight Connector 647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52" name="Group 651"/>
                <p:cNvGrpSpPr/>
                <p:nvPr/>
              </p:nvGrpSpPr>
              <p:grpSpPr>
                <a:xfrm>
                  <a:off x="3158206" y="26408333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53" name="Straight Connector 652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6" name="Straight Connector 655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57" name="Group 656"/>
                <p:cNvGrpSpPr/>
                <p:nvPr/>
              </p:nvGrpSpPr>
              <p:grpSpPr>
                <a:xfrm>
                  <a:off x="3424862" y="26408333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58" name="Straight Connector 657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9" name="Straight Connector 658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0" name="Straight Connector 659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1" name="Straight Connector 660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2" name="Group 661"/>
                <p:cNvGrpSpPr/>
                <p:nvPr/>
              </p:nvGrpSpPr>
              <p:grpSpPr>
                <a:xfrm>
                  <a:off x="2098124" y="26400776"/>
                  <a:ext cx="156538" cy="538641"/>
                  <a:chOff x="2411100" y="26483519"/>
                  <a:chExt cx="156538" cy="538641"/>
                </a:xfrm>
              </p:grpSpPr>
              <p:cxnSp>
                <p:nvCxnSpPr>
                  <p:cNvPr id="663" name="Straight Connector 662"/>
                  <p:cNvCxnSpPr/>
                  <p:nvPr/>
                </p:nvCxnSpPr>
                <p:spPr>
                  <a:xfrm flipV="1">
                    <a:off x="2411100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2514600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5" name="Straight Connector 664"/>
                  <p:cNvCxnSpPr/>
                  <p:nvPr/>
                </p:nvCxnSpPr>
                <p:spPr>
                  <a:xfrm flipV="1">
                    <a:off x="2461562" y="26483522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6" name="Straight Connector 665"/>
                  <p:cNvCxnSpPr/>
                  <p:nvPr/>
                </p:nvCxnSpPr>
                <p:spPr>
                  <a:xfrm flipV="1">
                    <a:off x="2567638" y="26483519"/>
                    <a:ext cx="0" cy="5386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rgbClr val="0000FF"/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686" name="Straight Connector 685"/>
                <p:cNvCxnSpPr/>
                <p:nvPr/>
              </p:nvCxnSpPr>
              <p:spPr>
                <a:xfrm>
                  <a:off x="3617432" y="26408336"/>
                  <a:ext cx="3893" cy="54286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431" name="TextBox 430"/>
                <p:cNvSpPr txBox="1"/>
                <p:nvPr/>
              </p:nvSpPr>
              <p:spPr>
                <a:xfrm>
                  <a:off x="3581400" y="26957625"/>
                  <a:ext cx="5154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 smtClean="0">
                      <a:solidFill>
                        <a:sysClr val="window" lastClr="FFFFFF">
                          <a:lumMod val="50000"/>
                        </a:sysClr>
                      </a:solidFill>
                      <a:latin typeface="Arial"/>
                    </a:rPr>
                    <a:t>14s</a:t>
                  </a:r>
                  <a:endPara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endParaRPr>
                </a:p>
              </p:txBody>
            </p:sp>
            <p:cxnSp>
              <p:nvCxnSpPr>
                <p:cNvPr id="588" name="Straight Connector 587"/>
                <p:cNvCxnSpPr/>
                <p:nvPr/>
              </p:nvCxnSpPr>
              <p:spPr>
                <a:xfrm>
                  <a:off x="1940870" y="26400776"/>
                  <a:ext cx="3895" cy="54155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86" name="Straight Connector 585"/>
                <p:cNvCxnSpPr/>
                <p:nvPr/>
              </p:nvCxnSpPr>
              <p:spPr>
                <a:xfrm>
                  <a:off x="1947990" y="26405346"/>
                  <a:ext cx="1669446" cy="298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34" name="Straight Connector 433"/>
                <p:cNvCxnSpPr/>
                <p:nvPr/>
              </p:nvCxnSpPr>
              <p:spPr>
                <a:xfrm>
                  <a:off x="3617432" y="26936562"/>
                  <a:ext cx="388075" cy="210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sp>
              <p:nvSpPr>
                <p:cNvPr id="437" name="TextBox 436"/>
                <p:cNvSpPr txBox="1"/>
                <p:nvPr/>
              </p:nvSpPr>
              <p:spPr>
                <a:xfrm>
                  <a:off x="2437035" y="26959370"/>
                  <a:ext cx="51548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 smtClean="0">
                      <a:solidFill>
                        <a:sysClr val="window" lastClr="FFFFFF">
                          <a:lumMod val="50000"/>
                        </a:sysClr>
                      </a:solidFill>
                      <a:latin typeface="Arial"/>
                    </a:rPr>
                    <a:t>2</a:t>
                  </a:r>
                  <a:r>
                    <a:rPr lang="en-US" sz="1600" kern="0" dirty="0" smtClean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Arial"/>
                    </a:rPr>
                    <a:t>4</a:t>
                  </a:r>
                  <a:r>
                    <a:rPr lang="en-US" sz="1600" kern="0" dirty="0" smtClean="0">
                      <a:solidFill>
                        <a:sysClr val="window" lastClr="FFFFFF">
                          <a:lumMod val="50000"/>
                        </a:sysClr>
                      </a:solidFill>
                      <a:latin typeface="Arial"/>
                    </a:rPr>
                    <a:t>s</a:t>
                  </a:r>
                  <a:endParaRPr lang="en-US" sz="1600" kern="0" dirty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endParaRPr>
                </a:p>
              </p:txBody>
            </p:sp>
            <p:sp>
              <p:nvSpPr>
                <p:cNvPr id="692" name="TextBox 691"/>
                <p:cNvSpPr txBox="1"/>
                <p:nvPr/>
              </p:nvSpPr>
              <p:spPr>
                <a:xfrm>
                  <a:off x="1840100" y="26373838"/>
                  <a:ext cx="369332" cy="45143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</a:rPr>
                    <a:t>Draw</a:t>
                  </a:r>
                  <a:endParaRPr lang="en-US" sz="12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endParaRPr>
                </a:p>
              </p:txBody>
            </p:sp>
            <p:sp>
              <p:nvSpPr>
                <p:cNvPr id="693" name="Action Button: Sound 692">
                  <a:hlinkClick r:id="" action="ppaction://noaction" highlightClick="1"/>
                </p:cNvPr>
                <p:cNvSpPr/>
                <p:nvPr/>
              </p:nvSpPr>
              <p:spPr bwMode="auto">
                <a:xfrm rot="16200000">
                  <a:off x="1932342" y="26810027"/>
                  <a:ext cx="136374" cy="119320"/>
                </a:xfrm>
                <a:prstGeom prst="actionButtonSound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813300"/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48" name="Group 147"/>
              <p:cNvGrpSpPr/>
              <p:nvPr/>
            </p:nvGrpSpPr>
            <p:grpSpPr>
              <a:xfrm>
                <a:off x="15060300" y="1162467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4" name="Straight Connector 183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49" name="Group 148"/>
              <p:cNvGrpSpPr/>
              <p:nvPr/>
            </p:nvGrpSpPr>
            <p:grpSpPr>
              <a:xfrm>
                <a:off x="15394579" y="11623980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0" name="Group 149"/>
              <p:cNvGrpSpPr/>
              <p:nvPr/>
            </p:nvGrpSpPr>
            <p:grpSpPr>
              <a:xfrm>
                <a:off x="15728858" y="11627508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1" name="Group 150"/>
              <p:cNvGrpSpPr/>
              <p:nvPr/>
            </p:nvGrpSpPr>
            <p:grpSpPr>
              <a:xfrm>
                <a:off x="16059597" y="11631172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2" name="Group 151"/>
              <p:cNvGrpSpPr/>
              <p:nvPr/>
            </p:nvGrpSpPr>
            <p:grpSpPr>
              <a:xfrm>
                <a:off x="16393162" y="11631172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53" name="Group 152"/>
              <p:cNvGrpSpPr/>
              <p:nvPr/>
            </p:nvGrpSpPr>
            <p:grpSpPr>
              <a:xfrm>
                <a:off x="14733523" y="11621902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3366FF"/>
                  </a:solidFill>
                  <a:prstDash val="solid"/>
                </a:ln>
                <a:effectLst/>
              </p:spPr>
            </p:cxnSp>
          </p:grpSp>
          <p:cxnSp>
            <p:nvCxnSpPr>
              <p:cNvPr id="154" name="Straight Connector 153"/>
              <p:cNvCxnSpPr/>
              <p:nvPr/>
            </p:nvCxnSpPr>
            <p:spPr>
              <a:xfrm>
                <a:off x="16634051" y="11631176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55" name="TextBox 154"/>
              <p:cNvSpPr txBox="1"/>
              <p:nvPr/>
            </p:nvSpPr>
            <p:spPr>
              <a:xfrm>
                <a:off x="16588978" y="12305027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14536811" y="11621902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4545718" y="11627508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6634051" y="12279188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15157473" y="1230716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4410756" y="11588855"/>
                <a:ext cx="462003" cy="553802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Draw</a:t>
                </a:r>
                <a:endPara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</a:endParaRPr>
              </a:p>
            </p:txBody>
          </p:sp>
          <p:sp>
            <p:nvSpPr>
              <p:cNvPr id="161" name="Action Button: Sound 160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14527789" y="12122518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17662523" y="11611654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88" name="Group 187"/>
              <p:cNvGrpSpPr/>
              <p:nvPr/>
            </p:nvGrpSpPr>
            <p:grpSpPr>
              <a:xfrm>
                <a:off x="17996802" y="11610961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up 188"/>
              <p:cNvGrpSpPr/>
              <p:nvPr/>
            </p:nvGrpSpPr>
            <p:grpSpPr>
              <a:xfrm>
                <a:off x="18331081" y="11614489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5" name="Straight Connector 214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0" name="Group 189"/>
              <p:cNvGrpSpPr/>
              <p:nvPr/>
            </p:nvGrpSpPr>
            <p:grpSpPr>
              <a:xfrm>
                <a:off x="18661820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1" name="Group 190"/>
              <p:cNvGrpSpPr/>
              <p:nvPr/>
            </p:nvGrpSpPr>
            <p:grpSpPr>
              <a:xfrm>
                <a:off x="18995385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6" name="Straight Connector 205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7" name="Straight Connector 206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92" name="Group 191"/>
              <p:cNvGrpSpPr/>
              <p:nvPr/>
            </p:nvGrpSpPr>
            <p:grpSpPr>
              <a:xfrm>
                <a:off x="17335745" y="1160888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8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193" name="Straight Connector 192"/>
              <p:cNvCxnSpPr/>
              <p:nvPr/>
            </p:nvCxnSpPr>
            <p:spPr>
              <a:xfrm>
                <a:off x="19236274" y="11618157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94" name="TextBox 193"/>
              <p:cNvSpPr txBox="1"/>
              <p:nvPr/>
            </p:nvSpPr>
            <p:spPr>
              <a:xfrm>
                <a:off x="19191201" y="1229200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>
                <a:off x="17139034" y="11608883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7147940" y="11614489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9236274" y="12266169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198" name="TextBox 197"/>
              <p:cNvSpPr txBox="1"/>
              <p:nvPr/>
            </p:nvSpPr>
            <p:spPr>
              <a:xfrm>
                <a:off x="17759695" y="12294149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7012979" y="11606899"/>
                <a:ext cx="381030" cy="52273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Watch</a:t>
                </a:r>
                <a:endPara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</a:endParaRPr>
              </a:p>
            </p:txBody>
          </p:sp>
          <p:sp>
            <p:nvSpPr>
              <p:cNvPr id="200" name="Action Button: Sound 199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17130012" y="12109499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26" name="Group 225"/>
              <p:cNvGrpSpPr/>
              <p:nvPr/>
            </p:nvGrpSpPr>
            <p:grpSpPr>
              <a:xfrm>
                <a:off x="20218901" y="11611654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61" name="Straight Connector 260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7" name="Group 226"/>
              <p:cNvGrpSpPr/>
              <p:nvPr/>
            </p:nvGrpSpPr>
            <p:grpSpPr>
              <a:xfrm>
                <a:off x="20553180" y="11610961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56" name="Straight Connector 255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9" name="Straight Connector 258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8" name="Group 227"/>
              <p:cNvGrpSpPr/>
              <p:nvPr/>
            </p:nvGrpSpPr>
            <p:grpSpPr>
              <a:xfrm>
                <a:off x="20887459" y="11614489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52" name="Straight Connector 251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9" name="Group 228"/>
              <p:cNvGrpSpPr/>
              <p:nvPr/>
            </p:nvGrpSpPr>
            <p:grpSpPr>
              <a:xfrm>
                <a:off x="21218198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0" name="Group 229"/>
              <p:cNvGrpSpPr/>
              <p:nvPr/>
            </p:nvGrpSpPr>
            <p:grpSpPr>
              <a:xfrm>
                <a:off x="21551764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grpSp>
            <p:nvGrpSpPr>
              <p:cNvPr id="231" name="Group 230"/>
              <p:cNvGrpSpPr/>
              <p:nvPr/>
            </p:nvGrpSpPr>
            <p:grpSpPr>
              <a:xfrm>
                <a:off x="19892124" y="1160888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rgbClr val="00FF80"/>
                  </a:solidFill>
                  <a:prstDash val="solid"/>
                </a:ln>
                <a:effectLst/>
              </p:spPr>
            </p:cxnSp>
          </p:grpSp>
          <p:cxnSp>
            <p:nvCxnSpPr>
              <p:cNvPr id="232" name="Straight Connector 231"/>
              <p:cNvCxnSpPr/>
              <p:nvPr/>
            </p:nvCxnSpPr>
            <p:spPr>
              <a:xfrm>
                <a:off x="21792652" y="11618157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33" name="TextBox 232"/>
              <p:cNvSpPr txBox="1"/>
              <p:nvPr/>
            </p:nvSpPr>
            <p:spPr>
              <a:xfrm>
                <a:off x="21747579" y="1229200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>
                <a:off x="19695412" y="11608883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19704319" y="11614489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1792652" y="12266169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37" name="TextBox 236"/>
              <p:cNvSpPr txBox="1"/>
              <p:nvPr/>
            </p:nvSpPr>
            <p:spPr>
              <a:xfrm>
                <a:off x="20316074" y="12294149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9569357" y="11606899"/>
                <a:ext cx="381030" cy="52273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Watch</a:t>
                </a:r>
                <a:endPara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</a:endParaRPr>
              </a:p>
            </p:txBody>
          </p:sp>
          <p:sp>
            <p:nvSpPr>
              <p:cNvPr id="239" name="Action Button: Sound 238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19686390" y="12109499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65" name="Group 264"/>
              <p:cNvGrpSpPr/>
              <p:nvPr/>
            </p:nvGrpSpPr>
            <p:grpSpPr>
              <a:xfrm>
                <a:off x="22804945" y="11611654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99" name="Straight Connector 298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6" name="Group 265"/>
              <p:cNvGrpSpPr/>
              <p:nvPr/>
            </p:nvGrpSpPr>
            <p:grpSpPr>
              <a:xfrm>
                <a:off x="23139224" y="11610961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95" name="Straight Connector 294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7" name="Group 266"/>
              <p:cNvGrpSpPr/>
              <p:nvPr/>
            </p:nvGrpSpPr>
            <p:grpSpPr>
              <a:xfrm>
                <a:off x="23473503" y="11614489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91" name="Straight Connector 290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2" name="Straight Connector 291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8" name="Group 267"/>
              <p:cNvGrpSpPr/>
              <p:nvPr/>
            </p:nvGrpSpPr>
            <p:grpSpPr>
              <a:xfrm>
                <a:off x="23804243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87" name="Straight Connector 286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90" name="Straight Connector 289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69" name="Group 268"/>
              <p:cNvGrpSpPr/>
              <p:nvPr/>
            </p:nvGrpSpPr>
            <p:grpSpPr>
              <a:xfrm>
                <a:off x="24137808" y="1161815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4" name="Straight Connector 283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grpSp>
            <p:nvGrpSpPr>
              <p:cNvPr id="270" name="Group 269"/>
              <p:cNvGrpSpPr/>
              <p:nvPr/>
            </p:nvGrpSpPr>
            <p:grpSpPr>
              <a:xfrm>
                <a:off x="22478168" y="11608883"/>
                <a:ext cx="195816" cy="660789"/>
                <a:chOff x="2411100" y="26483519"/>
                <a:chExt cx="156538" cy="538641"/>
              </a:xfrm>
            </p:grpSpPr>
            <p:cxnSp>
              <p:nvCxnSpPr>
                <p:cNvPr id="279" name="Straight Connector 278"/>
                <p:cNvCxnSpPr/>
                <p:nvPr/>
              </p:nvCxnSpPr>
              <p:spPr>
                <a:xfrm flipV="1">
                  <a:off x="2411100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0" name="Straight Connector 279"/>
                <p:cNvCxnSpPr/>
                <p:nvPr/>
              </p:nvCxnSpPr>
              <p:spPr>
                <a:xfrm flipV="1">
                  <a:off x="2514600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1" name="Straight Connector 280"/>
                <p:cNvCxnSpPr/>
                <p:nvPr/>
              </p:nvCxnSpPr>
              <p:spPr>
                <a:xfrm flipV="1">
                  <a:off x="2461562" y="26483522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>
                <a:xfrm flipV="1">
                  <a:off x="2567638" y="26483519"/>
                  <a:ext cx="0" cy="538638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/>
              </p:spPr>
            </p:cxnSp>
          </p:grpSp>
          <p:cxnSp>
            <p:nvCxnSpPr>
              <p:cNvPr id="271" name="Straight Connector 270"/>
              <p:cNvCxnSpPr/>
              <p:nvPr/>
            </p:nvCxnSpPr>
            <p:spPr>
              <a:xfrm>
                <a:off x="24378696" y="11618157"/>
                <a:ext cx="4870" cy="66597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72" name="TextBox 271"/>
              <p:cNvSpPr txBox="1"/>
              <p:nvPr/>
            </p:nvSpPr>
            <p:spPr>
              <a:xfrm>
                <a:off x="24333624" y="12292008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14s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cxnSp>
            <p:nvCxnSpPr>
              <p:cNvPr id="273" name="Straight Connector 272"/>
              <p:cNvCxnSpPr/>
              <p:nvPr/>
            </p:nvCxnSpPr>
            <p:spPr>
              <a:xfrm>
                <a:off x="22281456" y="11608883"/>
                <a:ext cx="4873" cy="66436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22290363" y="11614489"/>
                <a:ext cx="2088339" cy="36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24378696" y="12266169"/>
                <a:ext cx="485450" cy="258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</p:cxnSp>
          <p:sp>
            <p:nvSpPr>
              <p:cNvPr id="276" name="TextBox 275"/>
              <p:cNvSpPr txBox="1"/>
              <p:nvPr/>
            </p:nvSpPr>
            <p:spPr>
              <a:xfrm>
                <a:off x="22902118" y="12294149"/>
                <a:ext cx="644830" cy="41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2</a:t>
                </a:r>
                <a:r>
                  <a:rPr lang="en-US" sz="1600" kern="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  <a:latin typeface="Arial"/>
                  </a:rPr>
                  <a:t>4</a:t>
                </a:r>
                <a:r>
                  <a:rPr lang="en-US" sz="1600" kern="0" dirty="0" smtClean="0">
                    <a:solidFill>
                      <a:sysClr val="window" lastClr="FFFFFF">
                        <a:lumMod val="50000"/>
                      </a:sysClr>
                    </a:solidFill>
                    <a:latin typeface="Arial"/>
                  </a:rPr>
                  <a:t>s</a:t>
                </a:r>
                <a:endParaRPr lang="en-US" sz="1600" kern="0" dirty="0">
                  <a:solidFill>
                    <a:sysClr val="window" lastClr="FFFFFF">
                      <a:lumMod val="50000"/>
                    </a:sysClr>
                  </a:solidFill>
                  <a:latin typeface="Arial"/>
                </a:endParaRP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2155401" y="11606899"/>
                <a:ext cx="381030" cy="522739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Watch</a:t>
                </a:r>
                <a:endParaRPr lang="en-US" sz="1200" dirty="0">
                  <a:solidFill>
                    <a:srgbClr val="000000">
                      <a:lumMod val="50000"/>
                      <a:lumOff val="50000"/>
                    </a:srgbClr>
                  </a:solidFill>
                </a:endParaRPr>
              </a:p>
            </p:txBody>
          </p:sp>
          <p:sp>
            <p:nvSpPr>
              <p:cNvPr id="278" name="Action Button: Sound 277">
                <a:hlinkClick r:id="" action="ppaction://noaction" highlightClick="1"/>
              </p:cNvPr>
              <p:cNvSpPr/>
              <p:nvPr/>
            </p:nvSpPr>
            <p:spPr bwMode="auto">
              <a:xfrm rot="16200000">
                <a:off x="22272435" y="12109499"/>
                <a:ext cx="167300" cy="149260"/>
              </a:xfrm>
              <a:prstGeom prst="actionButtonSound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813300"/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548" name="Straight Connector 547"/>
            <p:cNvCxnSpPr/>
            <p:nvPr/>
          </p:nvCxnSpPr>
          <p:spPr>
            <a:xfrm>
              <a:off x="25859236" y="13609280"/>
              <a:ext cx="0" cy="64012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549" name="Content Placeholder 83"/>
          <p:cNvSpPr txBox="1">
            <a:spLocks/>
          </p:cNvSpPr>
          <p:nvPr/>
        </p:nvSpPr>
        <p:spPr>
          <a:xfrm>
            <a:off x="6154923" y="20940876"/>
            <a:ext cx="7620000" cy="371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AD0101"/>
              </a:buClr>
              <a:buSzPct val="100000"/>
              <a:buFont typeface="Wingdings 2" pitchFamily="18" charset="2"/>
              <a:buNone/>
              <a:defRPr/>
            </a:pPr>
            <a:endParaRPr lang="en-US" sz="4400" dirty="0" smtClean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38176200" y="29565600"/>
            <a:ext cx="10389557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06060"/>
                </a:solidFill>
              </a:rPr>
              <a:t>1. </a:t>
            </a:r>
            <a:r>
              <a:rPr lang="en-US" sz="1400" dirty="0" err="1" smtClean="0">
                <a:solidFill>
                  <a:srgbClr val="606060"/>
                </a:solidFill>
              </a:rPr>
              <a:t>Longcamp</a:t>
            </a:r>
            <a:r>
              <a:rPr lang="en-US" sz="1400" dirty="0">
                <a:solidFill>
                  <a:srgbClr val="606060"/>
                </a:solidFill>
              </a:rPr>
              <a:t>, M., </a:t>
            </a:r>
            <a:r>
              <a:rPr lang="en-US" sz="1400" dirty="0" err="1">
                <a:solidFill>
                  <a:srgbClr val="606060"/>
                </a:solidFill>
              </a:rPr>
              <a:t>Zerbato-Poudou</a:t>
            </a:r>
            <a:r>
              <a:rPr lang="en-US" sz="1400" dirty="0">
                <a:solidFill>
                  <a:srgbClr val="606060"/>
                </a:solidFill>
              </a:rPr>
              <a:t>, M. T., &amp; </a:t>
            </a:r>
            <a:r>
              <a:rPr lang="en-US" sz="1400" dirty="0" err="1">
                <a:solidFill>
                  <a:srgbClr val="606060"/>
                </a:solidFill>
              </a:rPr>
              <a:t>Velay</a:t>
            </a:r>
            <a:r>
              <a:rPr lang="en-US" sz="1400" dirty="0">
                <a:solidFill>
                  <a:srgbClr val="606060"/>
                </a:solidFill>
              </a:rPr>
              <a:t>, J. L. (2005). The influence of writing practice on letter recognition in preschool children: A comparison between handwriting and typing. </a:t>
            </a:r>
            <a:r>
              <a:rPr lang="en-US" sz="1400" i="1" dirty="0" err="1">
                <a:solidFill>
                  <a:srgbClr val="606060"/>
                </a:solidFill>
              </a:rPr>
              <a:t>Acta</a:t>
            </a:r>
            <a:r>
              <a:rPr lang="en-US" sz="1400" i="1" dirty="0">
                <a:solidFill>
                  <a:srgbClr val="606060"/>
                </a:solidFill>
              </a:rPr>
              <a:t> </a:t>
            </a:r>
            <a:r>
              <a:rPr lang="en-US" sz="1400" i="1" dirty="0" err="1">
                <a:solidFill>
                  <a:srgbClr val="606060"/>
                </a:solidFill>
              </a:rPr>
              <a:t>psychologica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119</a:t>
            </a:r>
            <a:r>
              <a:rPr lang="en-US" sz="1400" dirty="0">
                <a:solidFill>
                  <a:srgbClr val="606060"/>
                </a:solidFill>
              </a:rPr>
              <a:t>(1), 67-79.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2. Li</a:t>
            </a:r>
            <a:r>
              <a:rPr lang="en-US" sz="1400" dirty="0">
                <a:solidFill>
                  <a:srgbClr val="606060"/>
                </a:solidFill>
              </a:rPr>
              <a:t>, J. X., &amp; James, K. H. (2016). Handwriting Generates Variable Visual Output to Facilitate Symbol Learning. </a:t>
            </a:r>
            <a:r>
              <a:rPr lang="en-US" sz="1400" i="1" dirty="0">
                <a:solidFill>
                  <a:srgbClr val="606060"/>
                </a:solidFill>
              </a:rPr>
              <a:t>Journal of experimental psychology. General</a:t>
            </a:r>
            <a:r>
              <a:rPr lang="en-US" sz="1400" dirty="0">
                <a:solidFill>
                  <a:srgbClr val="606060"/>
                </a:solidFill>
              </a:rPr>
              <a:t>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3. James</a:t>
            </a:r>
            <a:r>
              <a:rPr lang="en-US" sz="1400" dirty="0">
                <a:solidFill>
                  <a:srgbClr val="606060"/>
                </a:solidFill>
              </a:rPr>
              <a:t>, K. H., &amp; </a:t>
            </a:r>
            <a:r>
              <a:rPr lang="en-US" sz="1400" dirty="0" err="1">
                <a:solidFill>
                  <a:srgbClr val="606060"/>
                </a:solidFill>
              </a:rPr>
              <a:t>Engelhardt</a:t>
            </a:r>
            <a:r>
              <a:rPr lang="en-US" sz="1400" dirty="0">
                <a:solidFill>
                  <a:srgbClr val="606060"/>
                </a:solidFill>
              </a:rPr>
              <a:t>, L. (2012). The effects of handwriting experience on functional brain development in pre-literate children. </a:t>
            </a:r>
            <a:r>
              <a:rPr lang="en-US" sz="1400" i="1" dirty="0">
                <a:solidFill>
                  <a:srgbClr val="606060"/>
                </a:solidFill>
              </a:rPr>
              <a:t>Trends in Neuroscience and Education, 1</a:t>
            </a:r>
            <a:r>
              <a:rPr lang="en-US" sz="1400" dirty="0">
                <a:solidFill>
                  <a:srgbClr val="606060"/>
                </a:solidFill>
              </a:rPr>
              <a:t>(1), 32-42. 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4. Vinci</a:t>
            </a:r>
            <a:r>
              <a:rPr lang="en-US" sz="1400" dirty="0">
                <a:solidFill>
                  <a:srgbClr val="606060"/>
                </a:solidFill>
              </a:rPr>
              <a:t>-Booher, S., James, T.W., &amp; James, K. H (2016).  </a:t>
            </a:r>
            <a:r>
              <a:rPr lang="en-US" sz="1400" i="1" dirty="0">
                <a:solidFill>
                  <a:srgbClr val="606060"/>
                </a:solidFill>
              </a:rPr>
              <a:t>Functional connections during letter perception reflect aspects of letter writing: A </a:t>
            </a:r>
            <a:r>
              <a:rPr lang="en-US" sz="1400" i="1" dirty="0" err="1">
                <a:solidFill>
                  <a:srgbClr val="606060"/>
                </a:solidFill>
              </a:rPr>
              <a:t>gPPI</a:t>
            </a:r>
            <a:r>
              <a:rPr lang="en-US" sz="1400" i="1" dirty="0">
                <a:solidFill>
                  <a:srgbClr val="606060"/>
                </a:solidFill>
              </a:rPr>
              <a:t> functional connectivity study.  </a:t>
            </a:r>
            <a:r>
              <a:rPr lang="en-US" sz="1400" dirty="0">
                <a:solidFill>
                  <a:srgbClr val="606060"/>
                </a:solidFill>
              </a:rPr>
              <a:t>Manuscript submitted.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5. </a:t>
            </a:r>
            <a:r>
              <a:rPr lang="en-US" sz="1400" dirty="0" err="1" smtClean="0">
                <a:solidFill>
                  <a:srgbClr val="606060"/>
                </a:solidFill>
              </a:rPr>
              <a:t>Satterthwaite</a:t>
            </a:r>
            <a:r>
              <a:rPr lang="en-US" sz="1400" dirty="0">
                <a:solidFill>
                  <a:srgbClr val="606060"/>
                </a:solidFill>
              </a:rPr>
              <a:t>, T. D., Elliott, M. A., </a:t>
            </a:r>
            <a:r>
              <a:rPr lang="en-US" sz="1400" dirty="0" err="1">
                <a:solidFill>
                  <a:srgbClr val="606060"/>
                </a:solidFill>
              </a:rPr>
              <a:t>Gerraty</a:t>
            </a:r>
            <a:r>
              <a:rPr lang="en-US" sz="1400" dirty="0">
                <a:solidFill>
                  <a:srgbClr val="606060"/>
                </a:solidFill>
              </a:rPr>
              <a:t>, R. T., </a:t>
            </a:r>
            <a:r>
              <a:rPr lang="en-US" sz="1400" dirty="0" err="1">
                <a:solidFill>
                  <a:srgbClr val="606060"/>
                </a:solidFill>
              </a:rPr>
              <a:t>Ruparel</a:t>
            </a:r>
            <a:r>
              <a:rPr lang="en-US" sz="1400" dirty="0">
                <a:solidFill>
                  <a:srgbClr val="606060"/>
                </a:solidFill>
              </a:rPr>
              <a:t>, K., </a:t>
            </a:r>
            <a:r>
              <a:rPr lang="en-US" sz="1400" dirty="0" err="1">
                <a:solidFill>
                  <a:srgbClr val="606060"/>
                </a:solidFill>
              </a:rPr>
              <a:t>Loughead</a:t>
            </a:r>
            <a:r>
              <a:rPr lang="en-US" sz="1400" dirty="0">
                <a:solidFill>
                  <a:srgbClr val="606060"/>
                </a:solidFill>
              </a:rPr>
              <a:t>, J., Calkins, M. E., ... &amp; Wolf, D. H. (2013). An improved framework for confound regression and filtering for control of motion artifact in the preprocessing of resting-state functional connectivity data. </a:t>
            </a:r>
            <a:r>
              <a:rPr lang="en-US" sz="1400" i="1" dirty="0" err="1">
                <a:solidFill>
                  <a:srgbClr val="606060"/>
                </a:solidFill>
              </a:rPr>
              <a:t>Neuroimage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64</a:t>
            </a:r>
            <a:r>
              <a:rPr lang="en-US" sz="1400" dirty="0">
                <a:solidFill>
                  <a:srgbClr val="606060"/>
                </a:solidFill>
              </a:rPr>
              <a:t>, 240-256.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6. </a:t>
            </a:r>
            <a:r>
              <a:rPr lang="en-US" sz="1400" dirty="0" err="1" smtClean="0">
                <a:solidFill>
                  <a:srgbClr val="606060"/>
                </a:solidFill>
              </a:rPr>
              <a:t>Bullmore</a:t>
            </a:r>
            <a:r>
              <a:rPr lang="en-US" sz="1400" dirty="0">
                <a:solidFill>
                  <a:srgbClr val="606060"/>
                </a:solidFill>
              </a:rPr>
              <a:t>, E. T., </a:t>
            </a:r>
            <a:r>
              <a:rPr lang="en-US" sz="1400" dirty="0" err="1">
                <a:solidFill>
                  <a:srgbClr val="606060"/>
                </a:solidFill>
              </a:rPr>
              <a:t>Brammer</a:t>
            </a:r>
            <a:r>
              <a:rPr lang="en-US" sz="1400" dirty="0">
                <a:solidFill>
                  <a:srgbClr val="606060"/>
                </a:solidFill>
              </a:rPr>
              <a:t>, M. J., </a:t>
            </a:r>
            <a:r>
              <a:rPr lang="en-US" sz="1400" dirty="0" err="1">
                <a:solidFill>
                  <a:srgbClr val="606060"/>
                </a:solidFill>
              </a:rPr>
              <a:t>Rabe-Hesketh</a:t>
            </a:r>
            <a:r>
              <a:rPr lang="en-US" sz="1400" dirty="0">
                <a:solidFill>
                  <a:srgbClr val="606060"/>
                </a:solidFill>
              </a:rPr>
              <a:t>, S., Curtis, V. A., Morris, R. G., Williams, S. C. R., ... &amp; McGuire, P. K. (1999). Methods for diagnosis and treatment of stimulus-correlated motion in generic brain activation studies using fMRI. </a:t>
            </a:r>
            <a:r>
              <a:rPr lang="en-US" sz="1400" i="1" dirty="0">
                <a:solidFill>
                  <a:srgbClr val="606060"/>
                </a:solidFill>
              </a:rPr>
              <a:t>Human brain mapping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7</a:t>
            </a:r>
            <a:r>
              <a:rPr lang="en-US" sz="1400" dirty="0">
                <a:solidFill>
                  <a:srgbClr val="606060"/>
                </a:solidFill>
              </a:rPr>
              <a:t>(1), 38-48.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7. Cheng</a:t>
            </a:r>
            <a:r>
              <a:rPr lang="en-US" sz="1400" dirty="0">
                <a:solidFill>
                  <a:srgbClr val="606060"/>
                </a:solidFill>
              </a:rPr>
              <a:t>, H., &amp; Li, Y. (2010). Respiratory noise correction using phase information. </a:t>
            </a:r>
            <a:r>
              <a:rPr lang="en-US" sz="1400" i="1" dirty="0">
                <a:solidFill>
                  <a:srgbClr val="606060"/>
                </a:solidFill>
              </a:rPr>
              <a:t>Magnetic Resonance Imaging</a:t>
            </a:r>
            <a:r>
              <a:rPr lang="en-US" sz="1400" dirty="0">
                <a:solidFill>
                  <a:srgbClr val="606060"/>
                </a:solidFill>
              </a:rPr>
              <a:t>, </a:t>
            </a:r>
            <a:r>
              <a:rPr lang="en-US" sz="1400" i="1" dirty="0">
                <a:solidFill>
                  <a:srgbClr val="606060"/>
                </a:solidFill>
              </a:rPr>
              <a:t>28</a:t>
            </a:r>
            <a:r>
              <a:rPr lang="en-US" sz="1400" dirty="0">
                <a:solidFill>
                  <a:srgbClr val="606060"/>
                </a:solidFill>
              </a:rPr>
              <a:t>(4), 574-582. 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 smtClean="0">
                <a:solidFill>
                  <a:srgbClr val="606060"/>
                </a:solidFill>
              </a:rPr>
              <a:t>8. McLaren</a:t>
            </a:r>
            <a:r>
              <a:rPr lang="en-US" sz="1400" dirty="0">
                <a:solidFill>
                  <a:srgbClr val="606060"/>
                </a:solidFill>
              </a:rPr>
              <a:t>, D. G., </a:t>
            </a:r>
            <a:r>
              <a:rPr lang="en-US" sz="1400" dirty="0" err="1">
                <a:solidFill>
                  <a:srgbClr val="606060"/>
                </a:solidFill>
              </a:rPr>
              <a:t>Ries</a:t>
            </a:r>
            <a:r>
              <a:rPr lang="en-US" sz="1400" dirty="0">
                <a:solidFill>
                  <a:srgbClr val="606060"/>
                </a:solidFill>
              </a:rPr>
              <a:t>, M. L., </a:t>
            </a:r>
            <a:r>
              <a:rPr lang="en-US" sz="1400" dirty="0" err="1">
                <a:solidFill>
                  <a:srgbClr val="606060"/>
                </a:solidFill>
              </a:rPr>
              <a:t>Xu</a:t>
            </a:r>
            <a:r>
              <a:rPr lang="en-US" sz="1400" dirty="0">
                <a:solidFill>
                  <a:srgbClr val="606060"/>
                </a:solidFill>
              </a:rPr>
              <a:t>, G., &amp; Johnson, S. C. (2012). A generalized form of context-dependent psychophysiological interactions (</a:t>
            </a:r>
            <a:r>
              <a:rPr lang="en-US" sz="1400" dirty="0" err="1">
                <a:solidFill>
                  <a:srgbClr val="606060"/>
                </a:solidFill>
              </a:rPr>
              <a:t>gPPI</a:t>
            </a:r>
            <a:r>
              <a:rPr lang="en-US" sz="1400" dirty="0">
                <a:solidFill>
                  <a:srgbClr val="606060"/>
                </a:solidFill>
              </a:rPr>
              <a:t>): a comparison to standard approaches. </a:t>
            </a:r>
            <a:r>
              <a:rPr lang="en-US" sz="1400" i="1" dirty="0" err="1">
                <a:solidFill>
                  <a:srgbClr val="606060"/>
                </a:solidFill>
              </a:rPr>
              <a:t>Neuroimage</a:t>
            </a:r>
            <a:r>
              <a:rPr lang="en-US" sz="1400" dirty="0">
                <a:solidFill>
                  <a:srgbClr val="606060"/>
                </a:solidFill>
              </a:rPr>
              <a:t>, </a:t>
            </a:r>
            <a:r>
              <a:rPr lang="en-US" sz="1400" i="1" dirty="0">
                <a:solidFill>
                  <a:srgbClr val="606060"/>
                </a:solidFill>
              </a:rPr>
              <a:t>61</a:t>
            </a:r>
            <a:r>
              <a:rPr lang="en-US" sz="1400" dirty="0">
                <a:solidFill>
                  <a:srgbClr val="606060"/>
                </a:solidFill>
              </a:rPr>
              <a:t>(4), 1277-1286.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  <a:p>
            <a:r>
              <a:rPr lang="en-US" sz="1400" dirty="0">
                <a:solidFill>
                  <a:srgbClr val="606060"/>
                </a:solidFill>
              </a:rPr>
              <a:t> 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11036860" y="27653159"/>
            <a:ext cx="11053593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kern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Functional Connectivity Analysis (gPPI</a:t>
            </a:r>
            <a:r>
              <a:rPr lang="en-US" sz="4400" b="1" u="sng" kern="0" baseline="30000" dirty="0">
                <a:solidFill>
                  <a:srgbClr val="808080">
                    <a:lumMod val="75000"/>
                  </a:srgbClr>
                </a:solidFill>
                <a:latin typeface="Arial"/>
              </a:rPr>
              <a:t>9</a:t>
            </a:r>
            <a:r>
              <a:rPr lang="en-US" sz="4400" b="1" u="sng" kern="0" dirty="0" smtClean="0">
                <a:solidFill>
                  <a:srgbClr val="808080">
                    <a:lumMod val="75000"/>
                  </a:srgbClr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147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930</Words>
  <Application>Microsoft Macintosh PowerPoint</Application>
  <PresentationFormat>Custom</PresentationFormat>
  <Paragraphs>262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Handwriting as a visually guided action:  A developmental neuroimaging study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Sophia Vinci-Booher</cp:lastModifiedBy>
  <cp:revision>293</cp:revision>
  <dcterms:created xsi:type="dcterms:W3CDTF">2004-09-13T02:49:40Z</dcterms:created>
  <dcterms:modified xsi:type="dcterms:W3CDTF">2016-03-05T05:22:26Z</dcterms:modified>
</cp:coreProperties>
</file>